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8.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0.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39" r:id="rId6"/>
    <p:sldMasterId id="2147483819" r:id="rId7"/>
    <p:sldMasterId id="2147483837" r:id="rId8"/>
    <p:sldMasterId id="2147483874" r:id="rId9"/>
    <p:sldMasterId id="2147483897" r:id="rId10"/>
    <p:sldMasterId id="2147483918" r:id="rId11"/>
    <p:sldMasterId id="2147483930" r:id="rId12"/>
    <p:sldMasterId id="2147483958" r:id="rId13"/>
    <p:sldMasterId id="2147483973" r:id="rId14"/>
  </p:sldMasterIdLst>
  <p:notesMasterIdLst>
    <p:notesMasterId r:id="rId127"/>
  </p:notesMasterIdLst>
  <p:handoutMasterIdLst>
    <p:handoutMasterId r:id="rId128"/>
  </p:handoutMasterIdLst>
  <p:sldIdLst>
    <p:sldId id="2076136726" r:id="rId15"/>
    <p:sldId id="2076136727" r:id="rId16"/>
    <p:sldId id="2076136660" r:id="rId17"/>
    <p:sldId id="2076136661" r:id="rId18"/>
    <p:sldId id="2076136626" r:id="rId19"/>
    <p:sldId id="2076136655" r:id="rId20"/>
    <p:sldId id="2076136667" r:id="rId21"/>
    <p:sldId id="2076136668" r:id="rId22"/>
    <p:sldId id="2076136669" r:id="rId23"/>
    <p:sldId id="2076136670" r:id="rId24"/>
    <p:sldId id="2076136671" r:id="rId25"/>
    <p:sldId id="2076136657" r:id="rId26"/>
    <p:sldId id="2076136656" r:id="rId27"/>
    <p:sldId id="2076136672" r:id="rId28"/>
    <p:sldId id="2076136673" r:id="rId29"/>
    <p:sldId id="2076136654" r:id="rId30"/>
    <p:sldId id="2076136674" r:id="rId31"/>
    <p:sldId id="2076136675" r:id="rId32"/>
    <p:sldId id="2076136676" r:id="rId33"/>
    <p:sldId id="2076136677" r:id="rId34"/>
    <p:sldId id="2076136678" r:id="rId35"/>
    <p:sldId id="2076136679" r:id="rId36"/>
    <p:sldId id="2076136681" r:id="rId37"/>
    <p:sldId id="2076136680" r:id="rId38"/>
    <p:sldId id="2076136653" r:id="rId39"/>
    <p:sldId id="2076136682" r:id="rId40"/>
    <p:sldId id="2076136683" r:id="rId41"/>
    <p:sldId id="2076136689" r:id="rId42"/>
    <p:sldId id="2076136652" r:id="rId43"/>
    <p:sldId id="2076136684" r:id="rId44"/>
    <p:sldId id="2076136685" r:id="rId45"/>
    <p:sldId id="2076136686" r:id="rId46"/>
    <p:sldId id="2076136687" r:id="rId47"/>
    <p:sldId id="2076136659" r:id="rId48"/>
    <p:sldId id="2076136651" r:id="rId49"/>
    <p:sldId id="2076136688" r:id="rId50"/>
    <p:sldId id="2076136690" r:id="rId51"/>
    <p:sldId id="2076136666" r:id="rId52"/>
    <p:sldId id="2076136691" r:id="rId53"/>
    <p:sldId id="2076136692" r:id="rId54"/>
    <p:sldId id="2076136693" r:id="rId55"/>
    <p:sldId id="2076136694" r:id="rId56"/>
    <p:sldId id="2076136695" r:id="rId57"/>
    <p:sldId id="2076136696" r:id="rId58"/>
    <p:sldId id="2076136697" r:id="rId59"/>
    <p:sldId id="2076136698" r:id="rId60"/>
    <p:sldId id="2076136699" r:id="rId61"/>
    <p:sldId id="2076136700" r:id="rId62"/>
    <p:sldId id="2076136701" r:id="rId63"/>
    <p:sldId id="2076136702" r:id="rId64"/>
    <p:sldId id="2076136703" r:id="rId65"/>
    <p:sldId id="2076136704" r:id="rId66"/>
    <p:sldId id="2076136705" r:id="rId67"/>
    <p:sldId id="2076136706" r:id="rId68"/>
    <p:sldId id="2076136707" r:id="rId69"/>
    <p:sldId id="2076136708" r:id="rId70"/>
    <p:sldId id="2076136709" r:id="rId71"/>
    <p:sldId id="2076136710" r:id="rId72"/>
    <p:sldId id="2076136711" r:id="rId73"/>
    <p:sldId id="2076136712" r:id="rId74"/>
    <p:sldId id="2076136713" r:id="rId75"/>
    <p:sldId id="2076136714" r:id="rId76"/>
    <p:sldId id="2076136715" r:id="rId77"/>
    <p:sldId id="2076136716" r:id="rId78"/>
    <p:sldId id="2076136717" r:id="rId79"/>
    <p:sldId id="2076136718" r:id="rId80"/>
    <p:sldId id="2076136719" r:id="rId81"/>
    <p:sldId id="2076136720" r:id="rId82"/>
    <p:sldId id="2076136721" r:id="rId83"/>
    <p:sldId id="2076136722" r:id="rId84"/>
    <p:sldId id="2076136723" r:id="rId85"/>
    <p:sldId id="2076136724" r:id="rId86"/>
    <p:sldId id="2076136725" r:id="rId87"/>
    <p:sldId id="2076136728" r:id="rId88"/>
    <p:sldId id="2076136729" r:id="rId89"/>
    <p:sldId id="2076136766" r:id="rId90"/>
    <p:sldId id="2076136764" r:id="rId91"/>
    <p:sldId id="2076136768" r:id="rId92"/>
    <p:sldId id="2076136769" r:id="rId93"/>
    <p:sldId id="2076136735" r:id="rId94"/>
    <p:sldId id="2076136736" r:id="rId95"/>
    <p:sldId id="2076136737" r:id="rId96"/>
    <p:sldId id="2076136739" r:id="rId97"/>
    <p:sldId id="2076136767" r:id="rId98"/>
    <p:sldId id="2076136738" r:id="rId99"/>
    <p:sldId id="2076136740" r:id="rId100"/>
    <p:sldId id="2076136741" r:id="rId101"/>
    <p:sldId id="2076136742" r:id="rId102"/>
    <p:sldId id="2076136743" r:id="rId103"/>
    <p:sldId id="2076136744" r:id="rId104"/>
    <p:sldId id="2076136745" r:id="rId105"/>
    <p:sldId id="2076136746" r:id="rId106"/>
    <p:sldId id="2076136747" r:id="rId107"/>
    <p:sldId id="2076136748" r:id="rId108"/>
    <p:sldId id="2076136749" r:id="rId109"/>
    <p:sldId id="2076136750" r:id="rId110"/>
    <p:sldId id="2076136765" r:id="rId111"/>
    <p:sldId id="2076136751" r:id="rId112"/>
    <p:sldId id="2076136752" r:id="rId113"/>
    <p:sldId id="2076136753" r:id="rId114"/>
    <p:sldId id="2076136754" r:id="rId115"/>
    <p:sldId id="2076136755" r:id="rId116"/>
    <p:sldId id="2076136756" r:id="rId117"/>
    <p:sldId id="2076136757" r:id="rId118"/>
    <p:sldId id="2076136758" r:id="rId119"/>
    <p:sldId id="2076136759" r:id="rId120"/>
    <p:sldId id="2076136760" r:id="rId121"/>
    <p:sldId id="2076136761" r:id="rId122"/>
    <p:sldId id="2076136762" r:id="rId123"/>
    <p:sldId id="2076136763" r:id="rId124"/>
    <p:sldId id="2076136730" r:id="rId125"/>
    <p:sldId id="2076136731"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E38F0-E2BE-406C-9A38-AEDA6F00D6AC}">
          <p14:sldIdLst>
            <p14:sldId id="2076136726"/>
            <p14:sldId id="2076136727"/>
          </p14:sldIdLst>
        </p14:section>
        <p14:section name="#1 Customer Assistance" id="{DF263655-5C5A-4D2F-9C93-CA01CBAD06C6}">
          <p14:sldIdLst>
            <p14:sldId id="2076136660"/>
            <p14:sldId id="2076136661"/>
            <p14:sldId id="2076136626"/>
            <p14:sldId id="2076136655"/>
            <p14:sldId id="2076136667"/>
            <p14:sldId id="2076136668"/>
            <p14:sldId id="2076136669"/>
            <p14:sldId id="2076136670"/>
            <p14:sldId id="2076136671"/>
            <p14:sldId id="2076136657"/>
            <p14:sldId id="2076136656"/>
            <p14:sldId id="2076136672"/>
            <p14:sldId id="2076136673"/>
            <p14:sldId id="2076136654"/>
            <p14:sldId id="2076136674"/>
            <p14:sldId id="2076136675"/>
            <p14:sldId id="2076136676"/>
            <p14:sldId id="2076136677"/>
            <p14:sldId id="2076136678"/>
            <p14:sldId id="2076136679"/>
            <p14:sldId id="2076136681"/>
            <p14:sldId id="2076136680"/>
            <p14:sldId id="2076136653"/>
            <p14:sldId id="2076136682"/>
            <p14:sldId id="2076136683"/>
            <p14:sldId id="2076136689"/>
            <p14:sldId id="2076136652"/>
            <p14:sldId id="2076136684"/>
            <p14:sldId id="2076136685"/>
            <p14:sldId id="2076136686"/>
            <p14:sldId id="2076136687"/>
            <p14:sldId id="2076136659"/>
            <p14:sldId id="2076136651"/>
            <p14:sldId id="2076136688"/>
            <p14:sldId id="2076136690"/>
            <p14:sldId id="2076136666"/>
          </p14:sldIdLst>
        </p14:section>
        <p14:section name="#2 Reserve Inventory" id="{1425111E-4348-4A01-AE60-AF15CAD77BAD}">
          <p14:sldIdLst>
            <p14:sldId id="2076136691"/>
            <p14:sldId id="2076136692"/>
            <p14:sldId id="2076136693"/>
            <p14:sldId id="2076136694"/>
            <p14:sldId id="2076136695"/>
            <p14:sldId id="2076136696"/>
            <p14:sldId id="2076136697"/>
            <p14:sldId id="2076136698"/>
            <p14:sldId id="2076136699"/>
            <p14:sldId id="2076136700"/>
            <p14:sldId id="2076136701"/>
            <p14:sldId id="2076136702"/>
            <p14:sldId id="2076136703"/>
            <p14:sldId id="2076136704"/>
            <p14:sldId id="2076136705"/>
            <p14:sldId id="2076136706"/>
            <p14:sldId id="2076136707"/>
            <p14:sldId id="2076136708"/>
            <p14:sldId id="2076136709"/>
            <p14:sldId id="2076136710"/>
            <p14:sldId id="2076136711"/>
            <p14:sldId id="2076136712"/>
            <p14:sldId id="2076136713"/>
            <p14:sldId id="2076136714"/>
            <p14:sldId id="2076136715"/>
            <p14:sldId id="2076136716"/>
            <p14:sldId id="2076136717"/>
            <p14:sldId id="2076136718"/>
            <p14:sldId id="2076136719"/>
            <p14:sldId id="2076136720"/>
            <p14:sldId id="2076136721"/>
            <p14:sldId id="2076136722"/>
            <p14:sldId id="2076136723"/>
            <p14:sldId id="2076136724"/>
            <p14:sldId id="2076136725"/>
          </p14:sldIdLst>
        </p14:section>
        <p14:section name="#3 Virtual Consult" id="{9EAB397A-F498-4B2A-9017-6445F8A19664}">
          <p14:sldIdLst>
            <p14:sldId id="2076136728"/>
            <p14:sldId id="2076136729"/>
            <p14:sldId id="2076136766"/>
            <p14:sldId id="2076136764"/>
            <p14:sldId id="2076136768"/>
            <p14:sldId id="2076136769"/>
            <p14:sldId id="2076136735"/>
            <p14:sldId id="2076136736"/>
            <p14:sldId id="2076136737"/>
            <p14:sldId id="2076136739"/>
            <p14:sldId id="2076136767"/>
            <p14:sldId id="2076136738"/>
            <p14:sldId id="2076136740"/>
            <p14:sldId id="2076136741"/>
            <p14:sldId id="2076136742"/>
            <p14:sldId id="2076136743"/>
            <p14:sldId id="2076136744"/>
            <p14:sldId id="2076136745"/>
            <p14:sldId id="2076136746"/>
            <p14:sldId id="2076136747"/>
            <p14:sldId id="2076136748"/>
            <p14:sldId id="2076136749"/>
            <p14:sldId id="2076136750"/>
            <p14:sldId id="2076136765"/>
            <p14:sldId id="2076136751"/>
            <p14:sldId id="2076136752"/>
            <p14:sldId id="2076136753"/>
            <p14:sldId id="2076136754"/>
            <p14:sldId id="2076136755"/>
            <p14:sldId id="2076136756"/>
            <p14:sldId id="2076136757"/>
            <p14:sldId id="2076136758"/>
            <p14:sldId id="2076136759"/>
            <p14:sldId id="2076136760"/>
            <p14:sldId id="2076136761"/>
            <p14:sldId id="2076136762"/>
            <p14:sldId id="2076136763"/>
            <p14:sldId id="2076136730"/>
            <p14:sldId id="20761367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FFAB120-ECE4-DDAC-76DB-05E7EE69A125}" name="Sathya Raveendran" initials="SR" userId="S::saraveen@microsoft.com::10951c90-5abb-485f-a600-3e47740de2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246"/>
    <a:srgbClr val="E58BAB"/>
    <a:srgbClr val="ECAAC2"/>
    <a:srgbClr val="F2C3D4"/>
    <a:srgbClr val="28272C"/>
    <a:srgbClr val="3A3C57"/>
    <a:srgbClr val="2F3044"/>
    <a:srgbClr val="4172AF"/>
    <a:srgbClr val="E7F1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108" y="15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28"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134" Type="http://schemas.microsoft.com/office/2018/10/relationships/authors" Target="authors.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slide" Target="slides/slide110.xml"/><Relationship Id="rId129" Type="http://schemas.openxmlformats.org/officeDocument/2006/relationships/presProps" Target="presProps.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viewProps" Target="viewProps.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theme" Target="theme/theme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tableStyles" Target="tableStyles.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ya Raveendran" userId="10951c90-5abb-485f-a600-3e47740de266" providerId="ADAL" clId="{271C85A3-B062-49FF-9C57-6E9C95A22105}"/>
    <pc:docChg chg="modSld sldOrd">
      <pc:chgData name="Sathya Raveendran" userId="10951c90-5abb-485f-a600-3e47740de266" providerId="ADAL" clId="{271C85A3-B062-49FF-9C57-6E9C95A22105}" dt="2020-10-19T13:14:49.300" v="3" actId="164"/>
      <pc:docMkLst>
        <pc:docMk/>
      </pc:docMkLst>
      <pc:sldChg chg="addSp mod">
        <pc:chgData name="Sathya Raveendran" userId="10951c90-5abb-485f-a600-3e47740de266" providerId="ADAL" clId="{271C85A3-B062-49FF-9C57-6E9C95A22105}" dt="2020-10-13T14:56:20.335" v="2" actId="164"/>
        <pc:sldMkLst>
          <pc:docMk/>
          <pc:sldMk cId="1018194263" sldId="2076136681"/>
        </pc:sldMkLst>
        <pc:grpChg chg="add">
          <ac:chgData name="Sathya Raveendran" userId="10951c90-5abb-485f-a600-3e47740de266" providerId="ADAL" clId="{271C85A3-B062-49FF-9C57-6E9C95A22105}" dt="2020-10-13T14:56:20.335" v="2" actId="164"/>
          <ac:grpSpMkLst>
            <pc:docMk/>
            <pc:sldMk cId="1018194263" sldId="2076136681"/>
            <ac:grpSpMk id="2" creationId="{B531351D-7489-4241-AF17-6288661396BE}"/>
          </ac:grpSpMkLst>
        </pc:grpChg>
      </pc:sldChg>
      <pc:sldChg chg="addSp mod">
        <pc:chgData name="Sathya Raveendran" userId="10951c90-5abb-485f-a600-3e47740de266" providerId="ADAL" clId="{271C85A3-B062-49FF-9C57-6E9C95A22105}" dt="2020-10-19T13:14:49.300" v="3" actId="164"/>
        <pc:sldMkLst>
          <pc:docMk/>
          <pc:sldMk cId="1441671369" sldId="2076136723"/>
        </pc:sldMkLst>
        <pc:grpChg chg="add">
          <ac:chgData name="Sathya Raveendran" userId="10951c90-5abb-485f-a600-3e47740de266" providerId="ADAL" clId="{271C85A3-B062-49FF-9C57-6E9C95A22105}" dt="2020-10-19T13:14:49.300" v="3" actId="164"/>
          <ac:grpSpMkLst>
            <pc:docMk/>
            <pc:sldMk cId="1441671369" sldId="2076136723"/>
            <ac:grpSpMk id="2" creationId="{E0E2605E-1E0E-4D92-A5B7-4FFBF30E71F6}"/>
          </ac:grpSpMkLst>
        </pc:grpChg>
      </pc:sldChg>
      <pc:sldChg chg="ord">
        <pc:chgData name="Sathya Raveendran" userId="10951c90-5abb-485f-a600-3e47740de266" providerId="ADAL" clId="{271C85A3-B062-49FF-9C57-6E9C95A22105}" dt="2020-09-08T08:58:08.570" v="1"/>
        <pc:sldMkLst>
          <pc:docMk/>
          <pc:sldMk cId="2635986003" sldId="2076136729"/>
        </pc:sldMkLst>
      </pc:sldChg>
    </pc:docChg>
  </pc:docChgLst>
  <pc:docChgLst>
    <pc:chgData name="Surbhi Jain" userId="ed51e8cf-f44b-4d90-85db-64ac9e8d6dd1" providerId="ADAL" clId="{54079444-0A36-4A86-BC1D-FDC513876BA4}"/>
    <pc:docChg chg="modSld sldOrd">
      <pc:chgData name="Surbhi Jain" userId="ed51e8cf-f44b-4d90-85db-64ac9e8d6dd1" providerId="ADAL" clId="{54079444-0A36-4A86-BC1D-FDC513876BA4}" dt="2020-11-19T18:08:35.140" v="1"/>
      <pc:docMkLst>
        <pc:docMk/>
      </pc:docMkLst>
      <pc:sldChg chg="ord">
        <pc:chgData name="Surbhi Jain" userId="ed51e8cf-f44b-4d90-85db-64ac9e8d6dd1" providerId="ADAL" clId="{54079444-0A36-4A86-BC1D-FDC513876BA4}" dt="2020-11-19T18:08:35.140" v="1"/>
        <pc:sldMkLst>
          <pc:docMk/>
          <pc:sldMk cId="75821612" sldId="2076136660"/>
        </pc:sldMkLst>
      </pc:sldChg>
    </pc:docChg>
  </pc:docChgLst>
  <pc:docChgLst>
    <pc:chgData name="Sathya Raveendran" userId="10951c90-5abb-485f-a600-3e47740de266" providerId="ADAL" clId="{FF9D113A-25F7-481A-B272-A673DAFDA8E6}"/>
    <pc:docChg chg="modSld sldOrd">
      <pc:chgData name="Sathya Raveendran" userId="10951c90-5abb-485f-a600-3e47740de266" providerId="ADAL" clId="{FF9D113A-25F7-481A-B272-A673DAFDA8E6}" dt="2020-12-16T09:42:21.605" v="1"/>
      <pc:docMkLst>
        <pc:docMk/>
      </pc:docMkLst>
      <pc:sldChg chg="ord">
        <pc:chgData name="Sathya Raveendran" userId="10951c90-5abb-485f-a600-3e47740de266" providerId="ADAL" clId="{FF9D113A-25F7-481A-B272-A673DAFDA8E6}" dt="2020-12-16T09:42:21.605" v="1"/>
        <pc:sldMkLst>
          <pc:docMk/>
          <pc:sldMk cId="2613645312" sldId="20761367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2E853-D2C9-6641-AAA0-9BF70C0172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23A853-549D-DA4F-BC5A-BA8038A69A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9DDF62-029C-9148-A4E6-37DC7E8F417C}" type="datetimeFigureOut">
              <a:rPr lang="en-US" smtClean="0"/>
              <a:t>1/18/2021</a:t>
            </a:fld>
            <a:endParaRPr lang="en-US"/>
          </a:p>
        </p:txBody>
      </p:sp>
      <p:sp>
        <p:nvSpPr>
          <p:cNvPr id="4" name="Footer Placeholder 3">
            <a:extLst>
              <a:ext uri="{FF2B5EF4-FFF2-40B4-BE49-F238E27FC236}">
                <a16:creationId xmlns:a16="http://schemas.microsoft.com/office/drawing/2014/main" id="{CAF7F322-0135-3B44-871E-AFA8AE8ED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5BCA6-6074-8B48-B1C4-D00C1E21D9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FABA7-5842-4B46-8F5C-1054290CAE0B}" type="slidenum">
              <a:rPr lang="en-US" smtClean="0"/>
              <a:t>‹#›</a:t>
            </a:fld>
            <a:endParaRPr lang="en-US"/>
          </a:p>
        </p:txBody>
      </p:sp>
    </p:spTree>
    <p:extLst>
      <p:ext uri="{BB962C8B-B14F-4D97-AF65-F5344CB8AC3E}">
        <p14:creationId xmlns:p14="http://schemas.microsoft.com/office/powerpoint/2010/main" val="393483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6E58A-63DF-4CA4-AB9F-180D5451EA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67B8-44AD-4697-B0C3-60D2F8F6934A}" type="slidenum">
              <a:rPr lang="en-US" smtClean="0"/>
              <a:t>‹#›</a:t>
            </a:fld>
            <a:endParaRPr lang="en-US"/>
          </a:p>
        </p:txBody>
      </p:sp>
    </p:spTree>
    <p:extLst>
      <p:ext uri="{BB962C8B-B14F-4D97-AF65-F5344CB8AC3E}">
        <p14:creationId xmlns:p14="http://schemas.microsoft.com/office/powerpoint/2010/main" val="371499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8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39</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66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44</a:t>
            </a:fld>
            <a:endParaRPr lang="en-US"/>
          </a:p>
        </p:txBody>
      </p:sp>
    </p:spTree>
    <p:extLst>
      <p:ext uri="{BB962C8B-B14F-4D97-AF65-F5344CB8AC3E}">
        <p14:creationId xmlns:p14="http://schemas.microsoft.com/office/powerpoint/2010/main" val="221054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45</a:t>
            </a:fld>
            <a:endParaRPr lang="en-US"/>
          </a:p>
        </p:txBody>
      </p:sp>
    </p:spTree>
    <p:extLst>
      <p:ext uri="{BB962C8B-B14F-4D97-AF65-F5344CB8AC3E}">
        <p14:creationId xmlns:p14="http://schemas.microsoft.com/office/powerpoint/2010/main" val="2133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46</a:t>
            </a:fld>
            <a:endParaRPr lang="en-US"/>
          </a:p>
        </p:txBody>
      </p:sp>
    </p:spTree>
    <p:extLst>
      <p:ext uri="{BB962C8B-B14F-4D97-AF65-F5344CB8AC3E}">
        <p14:creationId xmlns:p14="http://schemas.microsoft.com/office/powerpoint/2010/main" val="2085416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47</a:t>
            </a:fld>
            <a:endParaRPr lang="en-US"/>
          </a:p>
        </p:txBody>
      </p:sp>
    </p:spTree>
    <p:extLst>
      <p:ext uri="{BB962C8B-B14F-4D97-AF65-F5344CB8AC3E}">
        <p14:creationId xmlns:p14="http://schemas.microsoft.com/office/powerpoint/2010/main" val="150272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48</a:t>
            </a:fld>
            <a:endParaRPr lang="en-US"/>
          </a:p>
        </p:txBody>
      </p:sp>
    </p:spTree>
    <p:extLst>
      <p:ext uri="{BB962C8B-B14F-4D97-AF65-F5344CB8AC3E}">
        <p14:creationId xmlns:p14="http://schemas.microsoft.com/office/powerpoint/2010/main" val="1098499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49</a:t>
            </a:fld>
            <a:endParaRPr lang="en-US"/>
          </a:p>
        </p:txBody>
      </p:sp>
    </p:spTree>
    <p:extLst>
      <p:ext uri="{BB962C8B-B14F-4D97-AF65-F5344CB8AC3E}">
        <p14:creationId xmlns:p14="http://schemas.microsoft.com/office/powerpoint/2010/main" val="3019621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50</a:t>
            </a:fld>
            <a:endParaRPr lang="en-US"/>
          </a:p>
        </p:txBody>
      </p:sp>
    </p:spTree>
    <p:extLst>
      <p:ext uri="{BB962C8B-B14F-4D97-AF65-F5344CB8AC3E}">
        <p14:creationId xmlns:p14="http://schemas.microsoft.com/office/powerpoint/2010/main" val="4004688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51</a:t>
            </a:fld>
            <a:endParaRPr lang="en-US"/>
          </a:p>
        </p:txBody>
      </p:sp>
    </p:spTree>
    <p:extLst>
      <p:ext uri="{BB962C8B-B14F-4D97-AF65-F5344CB8AC3E}">
        <p14:creationId xmlns:p14="http://schemas.microsoft.com/office/powerpoint/2010/main" val="21343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53</a:t>
            </a:fld>
            <a:endParaRPr lang="en-US"/>
          </a:p>
        </p:txBody>
      </p:sp>
    </p:spTree>
    <p:extLst>
      <p:ext uri="{BB962C8B-B14F-4D97-AF65-F5344CB8AC3E}">
        <p14:creationId xmlns:p14="http://schemas.microsoft.com/office/powerpoint/2010/main" val="788921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54</a:t>
            </a:fld>
            <a:endParaRPr lang="en-US"/>
          </a:p>
        </p:txBody>
      </p:sp>
    </p:spTree>
    <p:extLst>
      <p:ext uri="{BB962C8B-B14F-4D97-AF65-F5344CB8AC3E}">
        <p14:creationId xmlns:p14="http://schemas.microsoft.com/office/powerpoint/2010/main" val="1281649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55</a:t>
            </a:fld>
            <a:endParaRPr lang="en-US"/>
          </a:p>
        </p:txBody>
      </p:sp>
    </p:spTree>
    <p:extLst>
      <p:ext uri="{BB962C8B-B14F-4D97-AF65-F5344CB8AC3E}">
        <p14:creationId xmlns:p14="http://schemas.microsoft.com/office/powerpoint/2010/main" val="2482265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56</a:t>
            </a:fld>
            <a:endParaRPr lang="en-US"/>
          </a:p>
        </p:txBody>
      </p:sp>
    </p:spTree>
    <p:extLst>
      <p:ext uri="{BB962C8B-B14F-4D97-AF65-F5344CB8AC3E}">
        <p14:creationId xmlns:p14="http://schemas.microsoft.com/office/powerpoint/2010/main" val="2703049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57</a:t>
            </a:fld>
            <a:endParaRPr lang="en-US"/>
          </a:p>
        </p:txBody>
      </p:sp>
    </p:spTree>
    <p:extLst>
      <p:ext uri="{BB962C8B-B14F-4D97-AF65-F5344CB8AC3E}">
        <p14:creationId xmlns:p14="http://schemas.microsoft.com/office/powerpoint/2010/main" val="2919688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58</a:t>
            </a:fld>
            <a:endParaRPr lang="en-US"/>
          </a:p>
        </p:txBody>
      </p:sp>
    </p:spTree>
    <p:extLst>
      <p:ext uri="{BB962C8B-B14F-4D97-AF65-F5344CB8AC3E}">
        <p14:creationId xmlns:p14="http://schemas.microsoft.com/office/powerpoint/2010/main" val="567678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59</a:t>
            </a:fld>
            <a:endParaRPr lang="en-US"/>
          </a:p>
        </p:txBody>
      </p:sp>
    </p:spTree>
    <p:extLst>
      <p:ext uri="{BB962C8B-B14F-4D97-AF65-F5344CB8AC3E}">
        <p14:creationId xmlns:p14="http://schemas.microsoft.com/office/powerpoint/2010/main" val="3474276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60</a:t>
            </a:fld>
            <a:endParaRPr lang="en-US"/>
          </a:p>
        </p:txBody>
      </p:sp>
    </p:spTree>
    <p:extLst>
      <p:ext uri="{BB962C8B-B14F-4D97-AF65-F5344CB8AC3E}">
        <p14:creationId xmlns:p14="http://schemas.microsoft.com/office/powerpoint/2010/main" val="2565765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61</a:t>
            </a:fld>
            <a:endParaRPr lang="en-US"/>
          </a:p>
        </p:txBody>
      </p:sp>
    </p:spTree>
    <p:extLst>
      <p:ext uri="{BB962C8B-B14F-4D97-AF65-F5344CB8AC3E}">
        <p14:creationId xmlns:p14="http://schemas.microsoft.com/office/powerpoint/2010/main" val="435144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64</a:t>
            </a:fld>
            <a:endParaRPr lang="en-US"/>
          </a:p>
        </p:txBody>
      </p:sp>
    </p:spTree>
    <p:extLst>
      <p:ext uri="{BB962C8B-B14F-4D97-AF65-F5344CB8AC3E}">
        <p14:creationId xmlns:p14="http://schemas.microsoft.com/office/powerpoint/2010/main" val="435144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66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65</a:t>
            </a:fld>
            <a:endParaRPr lang="en-US"/>
          </a:p>
        </p:txBody>
      </p:sp>
    </p:spTree>
    <p:extLst>
      <p:ext uri="{BB962C8B-B14F-4D97-AF65-F5344CB8AC3E}">
        <p14:creationId xmlns:p14="http://schemas.microsoft.com/office/powerpoint/2010/main" val="1062028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66</a:t>
            </a:fld>
            <a:endParaRPr lang="en-US"/>
          </a:p>
        </p:txBody>
      </p:sp>
    </p:spTree>
    <p:extLst>
      <p:ext uri="{BB962C8B-B14F-4D97-AF65-F5344CB8AC3E}">
        <p14:creationId xmlns:p14="http://schemas.microsoft.com/office/powerpoint/2010/main" val="956987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68</a:t>
            </a:fld>
            <a:endParaRPr lang="en-US"/>
          </a:p>
        </p:txBody>
      </p:sp>
    </p:spTree>
    <p:extLst>
      <p:ext uri="{BB962C8B-B14F-4D97-AF65-F5344CB8AC3E}">
        <p14:creationId xmlns:p14="http://schemas.microsoft.com/office/powerpoint/2010/main" val="3624926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69</a:t>
            </a:fld>
            <a:endParaRPr lang="en-US"/>
          </a:p>
        </p:txBody>
      </p:sp>
    </p:spTree>
    <p:extLst>
      <p:ext uri="{BB962C8B-B14F-4D97-AF65-F5344CB8AC3E}">
        <p14:creationId xmlns:p14="http://schemas.microsoft.com/office/powerpoint/2010/main" val="1488595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70</a:t>
            </a:fld>
            <a:endParaRPr lang="en-US"/>
          </a:p>
        </p:txBody>
      </p:sp>
    </p:spTree>
    <p:extLst>
      <p:ext uri="{BB962C8B-B14F-4D97-AF65-F5344CB8AC3E}">
        <p14:creationId xmlns:p14="http://schemas.microsoft.com/office/powerpoint/2010/main" val="991295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71</a:t>
            </a:fld>
            <a:endParaRPr lang="en-US"/>
          </a:p>
        </p:txBody>
      </p:sp>
    </p:spTree>
    <p:extLst>
      <p:ext uri="{BB962C8B-B14F-4D97-AF65-F5344CB8AC3E}">
        <p14:creationId xmlns:p14="http://schemas.microsoft.com/office/powerpoint/2010/main" val="28528628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74</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66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11</a:t>
            </a:fld>
            <a:endParaRPr lang="en-US"/>
          </a:p>
        </p:txBody>
      </p:sp>
    </p:spTree>
    <p:extLst>
      <p:ext uri="{BB962C8B-B14F-4D97-AF65-F5344CB8AC3E}">
        <p14:creationId xmlns:p14="http://schemas.microsoft.com/office/powerpoint/2010/main" val="221054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78</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79</a:t>
            </a:fld>
            <a:endParaRPr lang="en-US"/>
          </a:p>
        </p:txBody>
      </p:sp>
    </p:spTree>
    <p:extLst>
      <p:ext uri="{BB962C8B-B14F-4D97-AF65-F5344CB8AC3E}">
        <p14:creationId xmlns:p14="http://schemas.microsoft.com/office/powerpoint/2010/main" val="12891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80</a:t>
            </a:fld>
            <a:endParaRPr lang="en-US"/>
          </a:p>
        </p:txBody>
      </p:sp>
    </p:spTree>
    <p:extLst>
      <p:ext uri="{BB962C8B-B14F-4D97-AF65-F5344CB8AC3E}">
        <p14:creationId xmlns:p14="http://schemas.microsoft.com/office/powerpoint/2010/main" val="1793586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81</a:t>
            </a:fld>
            <a:endParaRPr lang="en-US"/>
          </a:p>
        </p:txBody>
      </p:sp>
    </p:spTree>
    <p:extLst>
      <p:ext uri="{BB962C8B-B14F-4D97-AF65-F5344CB8AC3E}">
        <p14:creationId xmlns:p14="http://schemas.microsoft.com/office/powerpoint/2010/main" val="15413411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82</a:t>
            </a:fld>
            <a:endParaRPr lang="en-US"/>
          </a:p>
        </p:txBody>
      </p:sp>
    </p:spTree>
    <p:extLst>
      <p:ext uri="{BB962C8B-B14F-4D97-AF65-F5344CB8AC3E}">
        <p14:creationId xmlns:p14="http://schemas.microsoft.com/office/powerpoint/2010/main" val="3208927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83</a:t>
            </a:fld>
            <a:endParaRPr lang="en-US"/>
          </a:p>
        </p:txBody>
      </p:sp>
    </p:spTree>
    <p:extLst>
      <p:ext uri="{BB962C8B-B14F-4D97-AF65-F5344CB8AC3E}">
        <p14:creationId xmlns:p14="http://schemas.microsoft.com/office/powerpoint/2010/main" val="4304396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86</a:t>
            </a:fld>
            <a:endParaRPr lang="en-US"/>
          </a:p>
        </p:txBody>
      </p:sp>
    </p:spTree>
    <p:extLst>
      <p:ext uri="{BB962C8B-B14F-4D97-AF65-F5344CB8AC3E}">
        <p14:creationId xmlns:p14="http://schemas.microsoft.com/office/powerpoint/2010/main" val="2508259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87</a:t>
            </a:fld>
            <a:endParaRPr lang="en-US"/>
          </a:p>
        </p:txBody>
      </p:sp>
    </p:spTree>
    <p:extLst>
      <p:ext uri="{BB962C8B-B14F-4D97-AF65-F5344CB8AC3E}">
        <p14:creationId xmlns:p14="http://schemas.microsoft.com/office/powerpoint/2010/main" val="2864051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88</a:t>
            </a:fld>
            <a:endParaRPr lang="en-US"/>
          </a:p>
        </p:txBody>
      </p:sp>
    </p:spTree>
    <p:extLst>
      <p:ext uri="{BB962C8B-B14F-4D97-AF65-F5344CB8AC3E}">
        <p14:creationId xmlns:p14="http://schemas.microsoft.com/office/powerpoint/2010/main" val="768114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89</a:t>
            </a:fld>
            <a:endParaRPr lang="en-US"/>
          </a:p>
        </p:txBody>
      </p:sp>
    </p:spTree>
    <p:extLst>
      <p:ext uri="{BB962C8B-B14F-4D97-AF65-F5344CB8AC3E}">
        <p14:creationId xmlns:p14="http://schemas.microsoft.com/office/powerpoint/2010/main" val="2134467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14</a:t>
            </a:fld>
            <a:endParaRPr lang="en-US"/>
          </a:p>
        </p:txBody>
      </p:sp>
    </p:spTree>
    <p:extLst>
      <p:ext uri="{BB962C8B-B14F-4D97-AF65-F5344CB8AC3E}">
        <p14:creationId xmlns:p14="http://schemas.microsoft.com/office/powerpoint/2010/main" val="14198191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90</a:t>
            </a:fld>
            <a:endParaRPr lang="en-US"/>
          </a:p>
        </p:txBody>
      </p:sp>
    </p:spTree>
    <p:extLst>
      <p:ext uri="{BB962C8B-B14F-4D97-AF65-F5344CB8AC3E}">
        <p14:creationId xmlns:p14="http://schemas.microsoft.com/office/powerpoint/2010/main" val="6381716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91</a:t>
            </a:fld>
            <a:endParaRPr lang="en-US"/>
          </a:p>
        </p:txBody>
      </p:sp>
    </p:spTree>
    <p:extLst>
      <p:ext uri="{BB962C8B-B14F-4D97-AF65-F5344CB8AC3E}">
        <p14:creationId xmlns:p14="http://schemas.microsoft.com/office/powerpoint/2010/main" val="1461327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93</a:t>
            </a:fld>
            <a:endParaRPr lang="en-US"/>
          </a:p>
        </p:txBody>
      </p:sp>
    </p:spTree>
    <p:extLst>
      <p:ext uri="{BB962C8B-B14F-4D97-AF65-F5344CB8AC3E}">
        <p14:creationId xmlns:p14="http://schemas.microsoft.com/office/powerpoint/2010/main" val="6381716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94</a:t>
            </a:fld>
            <a:endParaRPr lang="en-US"/>
          </a:p>
        </p:txBody>
      </p:sp>
    </p:spTree>
    <p:extLst>
      <p:ext uri="{BB962C8B-B14F-4D97-AF65-F5344CB8AC3E}">
        <p14:creationId xmlns:p14="http://schemas.microsoft.com/office/powerpoint/2010/main" val="3869002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95</a:t>
            </a:fld>
            <a:endParaRPr lang="en-US"/>
          </a:p>
        </p:txBody>
      </p:sp>
    </p:spTree>
    <p:extLst>
      <p:ext uri="{BB962C8B-B14F-4D97-AF65-F5344CB8AC3E}">
        <p14:creationId xmlns:p14="http://schemas.microsoft.com/office/powerpoint/2010/main" val="6659804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96</a:t>
            </a:fld>
            <a:endParaRPr lang="en-US"/>
          </a:p>
        </p:txBody>
      </p:sp>
    </p:spTree>
    <p:extLst>
      <p:ext uri="{BB962C8B-B14F-4D97-AF65-F5344CB8AC3E}">
        <p14:creationId xmlns:p14="http://schemas.microsoft.com/office/powerpoint/2010/main" val="13266310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98</a:t>
            </a:fld>
            <a:endParaRPr lang="en-US"/>
          </a:p>
        </p:txBody>
      </p:sp>
    </p:spTree>
    <p:extLst>
      <p:ext uri="{BB962C8B-B14F-4D97-AF65-F5344CB8AC3E}">
        <p14:creationId xmlns:p14="http://schemas.microsoft.com/office/powerpoint/2010/main" val="18519055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99</a:t>
            </a:fld>
            <a:endParaRPr lang="en-US"/>
          </a:p>
        </p:txBody>
      </p:sp>
    </p:spTree>
    <p:extLst>
      <p:ext uri="{BB962C8B-B14F-4D97-AF65-F5344CB8AC3E}">
        <p14:creationId xmlns:p14="http://schemas.microsoft.com/office/powerpoint/2010/main" val="1550568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100</a:t>
            </a:fld>
            <a:endParaRPr lang="en-US"/>
          </a:p>
        </p:txBody>
      </p:sp>
    </p:spTree>
    <p:extLst>
      <p:ext uri="{BB962C8B-B14F-4D97-AF65-F5344CB8AC3E}">
        <p14:creationId xmlns:p14="http://schemas.microsoft.com/office/powerpoint/2010/main" val="1137804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101</a:t>
            </a:fld>
            <a:endParaRPr lang="en-US"/>
          </a:p>
        </p:txBody>
      </p:sp>
    </p:spTree>
    <p:extLst>
      <p:ext uri="{BB962C8B-B14F-4D97-AF65-F5344CB8AC3E}">
        <p14:creationId xmlns:p14="http://schemas.microsoft.com/office/powerpoint/2010/main" val="297979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21</a:t>
            </a:fld>
            <a:endParaRPr lang="en-US"/>
          </a:p>
        </p:txBody>
      </p:sp>
    </p:spTree>
    <p:extLst>
      <p:ext uri="{BB962C8B-B14F-4D97-AF65-F5344CB8AC3E}">
        <p14:creationId xmlns:p14="http://schemas.microsoft.com/office/powerpoint/2010/main" val="4249091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102</a:t>
            </a:fld>
            <a:endParaRPr lang="en-US"/>
          </a:p>
        </p:txBody>
      </p:sp>
    </p:spTree>
    <p:extLst>
      <p:ext uri="{BB962C8B-B14F-4D97-AF65-F5344CB8AC3E}">
        <p14:creationId xmlns:p14="http://schemas.microsoft.com/office/powerpoint/2010/main" val="816121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103</a:t>
            </a:fld>
            <a:endParaRPr lang="en-US"/>
          </a:p>
        </p:txBody>
      </p:sp>
    </p:spTree>
    <p:extLst>
      <p:ext uri="{BB962C8B-B14F-4D97-AF65-F5344CB8AC3E}">
        <p14:creationId xmlns:p14="http://schemas.microsoft.com/office/powerpoint/2010/main" val="2590585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104</a:t>
            </a:fld>
            <a:endParaRPr lang="en-US"/>
          </a:p>
        </p:txBody>
      </p:sp>
    </p:spTree>
    <p:extLst>
      <p:ext uri="{BB962C8B-B14F-4D97-AF65-F5344CB8AC3E}">
        <p14:creationId xmlns:p14="http://schemas.microsoft.com/office/powerpoint/2010/main" val="29934064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105</a:t>
            </a:fld>
            <a:endParaRPr lang="en-US"/>
          </a:p>
        </p:txBody>
      </p:sp>
    </p:spTree>
    <p:extLst>
      <p:ext uri="{BB962C8B-B14F-4D97-AF65-F5344CB8AC3E}">
        <p14:creationId xmlns:p14="http://schemas.microsoft.com/office/powerpoint/2010/main" val="2935925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107</a:t>
            </a:fld>
            <a:endParaRPr lang="en-US"/>
          </a:p>
        </p:txBody>
      </p:sp>
    </p:spTree>
    <p:extLst>
      <p:ext uri="{BB962C8B-B14F-4D97-AF65-F5344CB8AC3E}">
        <p14:creationId xmlns:p14="http://schemas.microsoft.com/office/powerpoint/2010/main" val="25272512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109</a:t>
            </a:fld>
            <a:endParaRPr lang="en-US"/>
          </a:p>
        </p:txBody>
      </p:sp>
    </p:spTree>
    <p:extLst>
      <p:ext uri="{BB962C8B-B14F-4D97-AF65-F5344CB8AC3E}">
        <p14:creationId xmlns:p14="http://schemas.microsoft.com/office/powerpoint/2010/main" val="9671265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110</a:t>
            </a:fld>
            <a:endParaRPr lang="en-US"/>
          </a:p>
        </p:txBody>
      </p:sp>
    </p:spTree>
    <p:extLst>
      <p:ext uri="{BB962C8B-B14F-4D97-AF65-F5344CB8AC3E}">
        <p14:creationId xmlns:p14="http://schemas.microsoft.com/office/powerpoint/2010/main" val="3163783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28</a:t>
            </a:fld>
            <a:endParaRPr lang="en-US"/>
          </a:p>
        </p:txBody>
      </p:sp>
    </p:spTree>
    <p:extLst>
      <p:ext uri="{BB962C8B-B14F-4D97-AF65-F5344CB8AC3E}">
        <p14:creationId xmlns:p14="http://schemas.microsoft.com/office/powerpoint/2010/main" val="302172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7.xml"/><Relationship Id="rId4" Type="http://schemas.openxmlformats.org/officeDocument/2006/relationships/image" Target="../media/image34.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emf"/><Relationship Id="rId1" Type="http://schemas.openxmlformats.org/officeDocument/2006/relationships/slideMaster" Target="../slideMasters/slideMaster9.xml"/><Relationship Id="rId4" Type="http://schemas.openxmlformats.org/officeDocument/2006/relationships/image" Target="../media/image4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4.sv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953341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40902022"/>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0605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99497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3450241"/>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51734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447876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5290976"/>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2099206"/>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9941526"/>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58013056"/>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1288521"/>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2338552369"/>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67373"/>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073337"/>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3326996"/>
      </p:ext>
    </p:extLst>
  </p:cSld>
  <p:clrMapOvr>
    <a:overrideClrMapping bg1="lt1" tx1="dk1" bg2="lt2" tx2="dk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3026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0867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59806872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248315"/>
      </p:ext>
    </p:extLst>
  </p:cSld>
  <p:clrMapOvr>
    <a:masterClrMapping/>
  </p:clrMapOvr>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257788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89860879"/>
      </p:ext>
    </p:extLst>
  </p:cSld>
  <p:clrMapOvr>
    <a:overrideClrMapping bg1="lt1" tx1="dk1" bg2="lt2" tx2="dk2" accent1="accent1" accent2="accent2" accent3="accent3" accent4="accent4" accent5="accent5" accent6="accent6" hlink="hlink" folHlink="folHlink"/>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5558A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2684390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E99-6765-4AAD-A494-77CB39BA5480}"/>
              </a:ext>
            </a:extLst>
          </p:cNvPr>
          <p:cNvSpPr>
            <a:spLocks noGrp="1"/>
          </p:cNvSpPr>
          <p:nvPr>
            <p:ph type="ctrTitle"/>
          </p:nvPr>
        </p:nvSpPr>
        <p:spPr>
          <a:xfrm>
            <a:off x="1524000" y="1122363"/>
            <a:ext cx="9144000" cy="2387600"/>
          </a:xfrm>
        </p:spPr>
        <p:txBody>
          <a:bodyPr anchor="b"/>
          <a:lstStyle>
            <a:lvl1pPr algn="ctr">
              <a:defRPr sz="5985"/>
            </a:lvl1pPr>
          </a:lstStyle>
          <a:p>
            <a:r>
              <a:rPr lang="en-US"/>
              <a:t>Click to edit Master title style</a:t>
            </a:r>
            <a:endParaRPr lang="en-IN"/>
          </a:p>
        </p:txBody>
      </p:sp>
      <p:sp>
        <p:nvSpPr>
          <p:cNvPr id="3" name="Subtitle 2">
            <a:extLst>
              <a:ext uri="{FF2B5EF4-FFF2-40B4-BE49-F238E27FC236}">
                <a16:creationId xmlns:a16="http://schemas.microsoft.com/office/drawing/2014/main" id="{7D49C3F3-D1DD-4421-834A-9B8734CAADE6}"/>
              </a:ext>
            </a:extLst>
          </p:cNvPr>
          <p:cNvSpPr>
            <a:spLocks noGrp="1"/>
          </p:cNvSpPr>
          <p:nvPr>
            <p:ph type="subTitle" idx="1"/>
          </p:nvPr>
        </p:nvSpPr>
        <p:spPr>
          <a:xfrm>
            <a:off x="1524000" y="3602038"/>
            <a:ext cx="9144000" cy="1655762"/>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4FC8E5-DD76-4253-91DC-8490C5C46480}"/>
              </a:ext>
            </a:extLst>
          </p:cNvPr>
          <p:cNvSpPr>
            <a:spLocks noGrp="1"/>
          </p:cNvSpPr>
          <p:nvPr>
            <p:ph type="dt" sz="half" idx="10"/>
          </p:nvPr>
        </p:nvSpPr>
        <p:spPr/>
        <p:txBody>
          <a:bodyPr/>
          <a:lstStyle/>
          <a:p>
            <a:fld id="{A461B34F-5F76-49FC-83F3-A660867203AA}" type="datetimeFigureOut">
              <a:rPr lang="en-IN" smtClean="0"/>
              <a:t>18-01-2021</a:t>
            </a:fld>
            <a:endParaRPr lang="en-IN"/>
          </a:p>
        </p:txBody>
      </p:sp>
      <p:sp>
        <p:nvSpPr>
          <p:cNvPr id="5" name="Footer Placeholder 4">
            <a:extLst>
              <a:ext uri="{FF2B5EF4-FFF2-40B4-BE49-F238E27FC236}">
                <a16:creationId xmlns:a16="http://schemas.microsoft.com/office/drawing/2014/main" id="{0FC60102-C71F-4510-B76C-E5B76772BC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D1502-F3C0-45BF-91AD-A1FDBD27BE4F}"/>
              </a:ext>
            </a:extLst>
          </p:cNvPr>
          <p:cNvSpPr>
            <a:spLocks noGrp="1"/>
          </p:cNvSpPr>
          <p:nvPr>
            <p:ph type="sldNum" sz="quarter" idx="12"/>
          </p:nvPr>
        </p:nvSpPr>
        <p:spPr/>
        <p:txBody>
          <a:bodyPr/>
          <a:lstStyle/>
          <a:p>
            <a:fld id="{0A0CC296-8C6D-4369-A6D4-4D1D2D158126}" type="slidenum">
              <a:rPr lang="en-IN" smtClean="0"/>
              <a:t>‹#›</a:t>
            </a:fld>
            <a:endParaRPr lang="en-IN"/>
          </a:p>
        </p:txBody>
      </p:sp>
    </p:spTree>
    <p:extLst>
      <p:ext uri="{BB962C8B-B14F-4D97-AF65-F5344CB8AC3E}">
        <p14:creationId xmlns:p14="http://schemas.microsoft.com/office/powerpoint/2010/main" val="7614563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54207DF4-5EC3-4F6E-8170-A24022C5DA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3" y="0"/>
            <a:ext cx="12192003" cy="685897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1"/>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53181304"/>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562544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936905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6647620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26544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71759498"/>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193466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064141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06722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88407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51003566"/>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097595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15456843"/>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42006126"/>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72109216"/>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865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rgbClr val="5558AF"/>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73548994"/>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06610655"/>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35823"/>
            <a:ext cx="11306469" cy="666336"/>
          </a:xfrm>
        </p:spPr>
        <p:txBody>
          <a:bodyPr vert="horz" wrap="square" lIns="0" tIns="164592" rIns="0" bIns="0" rtlCol="0" anchor="t">
            <a:noAutofit/>
          </a:bodyPr>
          <a:lstStyle>
            <a:lvl1pPr>
              <a:defRPr lang="en-US" sz="274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3161607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24827233"/>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2186532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13201652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68140915"/>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389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19517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479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7475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758634"/>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1558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8442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01727902"/>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557684"/>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Microsoft logo 4">
    <p:spTree>
      <p:nvGrpSpPr>
        <p:cNvPr id="1" name=""/>
        <p:cNvGrpSpPr/>
        <p:nvPr/>
      </p:nvGrpSpPr>
      <p:grpSpPr>
        <a:xfrm>
          <a:off x="0" y="0"/>
          <a:ext cx="0" cy="0"/>
          <a:chOff x="0" y="0"/>
          <a:chExt cx="0" cy="0"/>
        </a:xfrm>
      </p:grpSpPr>
      <p:pic>
        <p:nvPicPr>
          <p:cNvPr id="9" name="Picture 8" descr="A close up of a logo&#10;&#10;Description generated with high confidence">
            <a:extLst>
              <a:ext uri="{FF2B5EF4-FFF2-40B4-BE49-F238E27FC236}">
                <a16:creationId xmlns:a16="http://schemas.microsoft.com/office/drawing/2014/main" id="{2B1013B4-4D5C-43EE-A8F7-28A074447F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grpSp>
        <p:nvGrpSpPr>
          <p:cNvPr id="12" name="Group 6049"/>
          <p:cNvGrpSpPr>
            <a:grpSpLocks noChangeAspect="1"/>
          </p:cNvGrpSpPr>
          <p:nvPr userDrawn="1"/>
        </p:nvGrpSpPr>
        <p:grpSpPr bwMode="auto">
          <a:xfrm>
            <a:off x="3295116" y="1545772"/>
            <a:ext cx="5601768" cy="3418114"/>
            <a:chOff x="-2221" y="1217"/>
            <a:chExt cx="2219" cy="1354"/>
          </a:xfrm>
          <a:solidFill>
            <a:schemeClr val="bg1"/>
          </a:solidFill>
        </p:grpSpPr>
        <p:sp>
          <p:nvSpPr>
            <p:cNvPr id="14" name="Freeform 6050"/>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051"/>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52"/>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053"/>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054"/>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055"/>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056"/>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57"/>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058"/>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059"/>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060"/>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061"/>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062"/>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063"/>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64"/>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065"/>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66"/>
            <p:cNvSpPr>
              <a:spLocks/>
            </p:cNvSpPr>
            <p:nvPr/>
          </p:nvSpPr>
          <p:spPr bwMode="auto">
            <a:xfrm>
              <a:off x="-1584" y="1930"/>
              <a:ext cx="246" cy="300"/>
            </a:xfrm>
            <a:custGeom>
              <a:avLst/>
              <a:gdLst>
                <a:gd name="T0" fmla="*/ 111 w 129"/>
                <a:gd name="T1" fmla="*/ 137 h 157"/>
                <a:gd name="T2" fmla="*/ 129 w 129"/>
                <a:gd name="T3" fmla="*/ 80 h 157"/>
                <a:gd name="T4" fmla="*/ 112 w 129"/>
                <a:gd name="T5" fmla="*/ 21 h 157"/>
                <a:gd name="T6" fmla="*/ 65 w 129"/>
                <a:gd name="T7" fmla="*/ 0 h 157"/>
                <a:gd name="T8" fmla="*/ 18 w 129"/>
                <a:gd name="T9" fmla="*/ 22 h 157"/>
                <a:gd name="T10" fmla="*/ 0 w 129"/>
                <a:gd name="T11" fmla="*/ 79 h 157"/>
                <a:gd name="T12" fmla="*/ 8 w 129"/>
                <a:gd name="T13" fmla="*/ 120 h 157"/>
                <a:gd name="T14" fmla="*/ 31 w 129"/>
                <a:gd name="T15" fmla="*/ 148 h 157"/>
                <a:gd name="T16" fmla="*/ 64 w 129"/>
                <a:gd name="T17" fmla="*/ 157 h 157"/>
                <a:gd name="T18" fmla="*/ 111 w 129"/>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57">
                  <a:moveTo>
                    <a:pt x="111" y="137"/>
                  </a:moveTo>
                  <a:cubicBezTo>
                    <a:pt x="123" y="124"/>
                    <a:pt x="129" y="104"/>
                    <a:pt x="129" y="80"/>
                  </a:cubicBezTo>
                  <a:cubicBezTo>
                    <a:pt x="129" y="55"/>
                    <a:pt x="123" y="35"/>
                    <a:pt x="112" y="21"/>
                  </a:cubicBezTo>
                  <a:cubicBezTo>
                    <a:pt x="101" y="7"/>
                    <a:pt x="85" y="0"/>
                    <a:pt x="65" y="0"/>
                  </a:cubicBezTo>
                  <a:cubicBezTo>
                    <a:pt x="45" y="0"/>
                    <a:pt x="29" y="8"/>
                    <a:pt x="18" y="22"/>
                  </a:cubicBezTo>
                  <a:cubicBezTo>
                    <a:pt x="6" y="37"/>
                    <a:pt x="0" y="56"/>
                    <a:pt x="0" y="79"/>
                  </a:cubicBezTo>
                  <a:cubicBezTo>
                    <a:pt x="0" y="94"/>
                    <a:pt x="2" y="108"/>
                    <a:pt x="8" y="120"/>
                  </a:cubicBezTo>
                  <a:cubicBezTo>
                    <a:pt x="13" y="132"/>
                    <a:pt x="21" y="141"/>
                    <a:pt x="31" y="148"/>
                  </a:cubicBezTo>
                  <a:cubicBezTo>
                    <a:pt x="40" y="154"/>
                    <a:pt x="51" y="157"/>
                    <a:pt x="64" y="157"/>
                  </a:cubicBezTo>
                  <a:cubicBezTo>
                    <a:pt x="84" y="157"/>
                    <a:pt x="100" y="151"/>
                    <a:pt x="11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67"/>
            <p:cNvSpPr>
              <a:spLocks/>
            </p:cNvSpPr>
            <p:nvPr/>
          </p:nvSpPr>
          <p:spPr bwMode="auto">
            <a:xfrm>
              <a:off x="-1899" y="1934"/>
              <a:ext cx="115" cy="113"/>
            </a:xfrm>
            <a:custGeom>
              <a:avLst/>
              <a:gdLst>
                <a:gd name="T0" fmla="*/ 60 w 60"/>
                <a:gd name="T1" fmla="*/ 26 h 59"/>
                <a:gd name="T2" fmla="*/ 51 w 60"/>
                <a:gd name="T3" fmla="*/ 7 h 59"/>
                <a:gd name="T4" fmla="*/ 23 w 60"/>
                <a:gd name="T5" fmla="*/ 0 h 59"/>
                <a:gd name="T6" fmla="*/ 0 w 60"/>
                <a:gd name="T7" fmla="*/ 0 h 59"/>
                <a:gd name="T8" fmla="*/ 0 w 60"/>
                <a:gd name="T9" fmla="*/ 59 h 59"/>
                <a:gd name="T10" fmla="*/ 22 w 60"/>
                <a:gd name="T11" fmla="*/ 59 h 59"/>
                <a:gd name="T12" fmla="*/ 50 w 60"/>
                <a:gd name="T13" fmla="*/ 50 h 59"/>
                <a:gd name="T14" fmla="*/ 60 w 60"/>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26"/>
                  </a:moveTo>
                  <a:cubicBezTo>
                    <a:pt x="60" y="18"/>
                    <a:pt x="57" y="11"/>
                    <a:pt x="51" y="7"/>
                  </a:cubicBezTo>
                  <a:cubicBezTo>
                    <a:pt x="44" y="2"/>
                    <a:pt x="35" y="0"/>
                    <a:pt x="23" y="0"/>
                  </a:cubicBezTo>
                  <a:cubicBezTo>
                    <a:pt x="0" y="0"/>
                    <a:pt x="0" y="0"/>
                    <a:pt x="0" y="0"/>
                  </a:cubicBezTo>
                  <a:cubicBezTo>
                    <a:pt x="0" y="59"/>
                    <a:pt x="0" y="59"/>
                    <a:pt x="0" y="59"/>
                  </a:cubicBezTo>
                  <a:cubicBezTo>
                    <a:pt x="22" y="59"/>
                    <a:pt x="22" y="59"/>
                    <a:pt x="22" y="59"/>
                  </a:cubicBezTo>
                  <a:cubicBezTo>
                    <a:pt x="34" y="59"/>
                    <a:pt x="44" y="56"/>
                    <a:pt x="50" y="50"/>
                  </a:cubicBezTo>
                  <a:cubicBezTo>
                    <a:pt x="57" y="45"/>
                    <a:pt x="60" y="37"/>
                    <a:pt x="6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068"/>
            <p:cNvSpPr>
              <a:spLocks/>
            </p:cNvSpPr>
            <p:nvPr/>
          </p:nvSpPr>
          <p:spPr bwMode="auto">
            <a:xfrm>
              <a:off x="-1899" y="2102"/>
              <a:ext cx="134" cy="126"/>
            </a:xfrm>
            <a:custGeom>
              <a:avLst/>
              <a:gdLst>
                <a:gd name="T0" fmla="*/ 0 w 70"/>
                <a:gd name="T1" fmla="*/ 66 h 66"/>
                <a:gd name="T2" fmla="*/ 30 w 70"/>
                <a:gd name="T3" fmla="*/ 66 h 66"/>
                <a:gd name="T4" fmla="*/ 59 w 70"/>
                <a:gd name="T5" fmla="*/ 57 h 66"/>
                <a:gd name="T6" fmla="*/ 70 w 70"/>
                <a:gd name="T7" fmla="*/ 32 h 66"/>
                <a:gd name="T8" fmla="*/ 59 w 70"/>
                <a:gd name="T9" fmla="*/ 8 h 66"/>
                <a:gd name="T10" fmla="*/ 26 w 70"/>
                <a:gd name="T11" fmla="*/ 0 h 66"/>
                <a:gd name="T12" fmla="*/ 0 w 70"/>
                <a:gd name="T13" fmla="*/ 0 h 66"/>
                <a:gd name="T14" fmla="*/ 0 w 7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6">
                  <a:moveTo>
                    <a:pt x="0" y="66"/>
                  </a:moveTo>
                  <a:cubicBezTo>
                    <a:pt x="30" y="66"/>
                    <a:pt x="30" y="66"/>
                    <a:pt x="30" y="66"/>
                  </a:cubicBezTo>
                  <a:cubicBezTo>
                    <a:pt x="42" y="66"/>
                    <a:pt x="52" y="63"/>
                    <a:pt x="59" y="57"/>
                  </a:cubicBezTo>
                  <a:cubicBezTo>
                    <a:pt x="67" y="50"/>
                    <a:pt x="70" y="42"/>
                    <a:pt x="70" y="32"/>
                  </a:cubicBezTo>
                  <a:cubicBezTo>
                    <a:pt x="70" y="22"/>
                    <a:pt x="66" y="14"/>
                    <a:pt x="59" y="8"/>
                  </a:cubicBezTo>
                  <a:cubicBezTo>
                    <a:pt x="52" y="3"/>
                    <a:pt x="41" y="0"/>
                    <a:pt x="26" y="0"/>
                  </a:cubicBezTo>
                  <a:cubicBezTo>
                    <a:pt x="0" y="0"/>
                    <a:pt x="0" y="0"/>
                    <a:pt x="0"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069"/>
            <p:cNvSpPr>
              <a:spLocks noChangeArrowheads="1"/>
            </p:cNvSpPr>
            <p:nvPr/>
          </p:nvSpPr>
          <p:spPr bwMode="auto">
            <a:xfrm>
              <a:off x="-227" y="2352"/>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070"/>
            <p:cNvSpPr>
              <a:spLocks/>
            </p:cNvSpPr>
            <p:nvPr/>
          </p:nvSpPr>
          <p:spPr bwMode="auto">
            <a:xfrm>
              <a:off x="-1160" y="1930"/>
              <a:ext cx="248" cy="300"/>
            </a:xfrm>
            <a:custGeom>
              <a:avLst/>
              <a:gdLst>
                <a:gd name="T0" fmla="*/ 112 w 130"/>
                <a:gd name="T1" fmla="*/ 137 h 157"/>
                <a:gd name="T2" fmla="*/ 130 w 130"/>
                <a:gd name="T3" fmla="*/ 80 h 157"/>
                <a:gd name="T4" fmla="*/ 113 w 130"/>
                <a:gd name="T5" fmla="*/ 21 h 157"/>
                <a:gd name="T6" fmla="*/ 66 w 130"/>
                <a:gd name="T7" fmla="*/ 0 h 157"/>
                <a:gd name="T8" fmla="*/ 18 w 130"/>
                <a:gd name="T9" fmla="*/ 22 h 157"/>
                <a:gd name="T10" fmla="*/ 0 w 130"/>
                <a:gd name="T11" fmla="*/ 79 h 157"/>
                <a:gd name="T12" fmla="*/ 9 w 130"/>
                <a:gd name="T13" fmla="*/ 120 h 157"/>
                <a:gd name="T14" fmla="*/ 31 w 130"/>
                <a:gd name="T15" fmla="*/ 148 h 157"/>
                <a:gd name="T16" fmla="*/ 64 w 130"/>
                <a:gd name="T17" fmla="*/ 157 h 157"/>
                <a:gd name="T18" fmla="*/ 112 w 130"/>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7">
                  <a:moveTo>
                    <a:pt x="112" y="137"/>
                  </a:moveTo>
                  <a:cubicBezTo>
                    <a:pt x="124" y="124"/>
                    <a:pt x="130" y="104"/>
                    <a:pt x="130" y="80"/>
                  </a:cubicBezTo>
                  <a:cubicBezTo>
                    <a:pt x="130" y="55"/>
                    <a:pt x="124" y="35"/>
                    <a:pt x="113" y="21"/>
                  </a:cubicBezTo>
                  <a:cubicBezTo>
                    <a:pt x="101" y="7"/>
                    <a:pt x="86" y="0"/>
                    <a:pt x="66" y="0"/>
                  </a:cubicBezTo>
                  <a:cubicBezTo>
                    <a:pt x="46" y="0"/>
                    <a:pt x="30" y="8"/>
                    <a:pt x="18" y="22"/>
                  </a:cubicBezTo>
                  <a:cubicBezTo>
                    <a:pt x="6" y="37"/>
                    <a:pt x="0" y="56"/>
                    <a:pt x="0" y="79"/>
                  </a:cubicBezTo>
                  <a:cubicBezTo>
                    <a:pt x="0" y="94"/>
                    <a:pt x="3" y="108"/>
                    <a:pt x="9" y="120"/>
                  </a:cubicBezTo>
                  <a:cubicBezTo>
                    <a:pt x="14" y="132"/>
                    <a:pt x="21" y="141"/>
                    <a:pt x="31" y="148"/>
                  </a:cubicBezTo>
                  <a:cubicBezTo>
                    <a:pt x="41" y="154"/>
                    <a:pt x="52" y="157"/>
                    <a:pt x="64" y="157"/>
                  </a:cubicBezTo>
                  <a:cubicBezTo>
                    <a:pt x="84" y="157"/>
                    <a:pt x="100" y="151"/>
                    <a:pt x="112"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071"/>
            <p:cNvSpPr>
              <a:spLocks/>
            </p:cNvSpPr>
            <p:nvPr/>
          </p:nvSpPr>
          <p:spPr bwMode="auto">
            <a:xfrm>
              <a:off x="-2221" y="1217"/>
              <a:ext cx="2053" cy="1127"/>
            </a:xfrm>
            <a:custGeom>
              <a:avLst/>
              <a:gdLst>
                <a:gd name="T0" fmla="*/ 1062 w 1076"/>
                <a:gd name="T1" fmla="*/ 513 h 591"/>
                <a:gd name="T2" fmla="*/ 988 w 1076"/>
                <a:gd name="T3" fmla="*/ 386 h 591"/>
                <a:gd name="T4" fmla="*/ 982 w 1076"/>
                <a:gd name="T5" fmla="*/ 384 h 591"/>
                <a:gd name="T6" fmla="*/ 810 w 1076"/>
                <a:gd name="T7" fmla="*/ 212 h 591"/>
                <a:gd name="T8" fmla="*/ 397 w 1076"/>
                <a:gd name="T9" fmla="*/ 113 h 591"/>
                <a:gd name="T10" fmla="*/ 120 w 1076"/>
                <a:gd name="T11" fmla="*/ 270 h 591"/>
                <a:gd name="T12" fmla="*/ 0 w 1076"/>
                <a:gd name="T13" fmla="*/ 416 h 591"/>
                <a:gd name="T14" fmla="*/ 134 w 1076"/>
                <a:gd name="T15" fmla="*/ 347 h 591"/>
                <a:gd name="T16" fmla="*/ 249 w 1076"/>
                <a:gd name="T17" fmla="*/ 360 h 591"/>
                <a:gd name="T18" fmla="*/ 256 w 1076"/>
                <a:gd name="T19" fmla="*/ 426 h 591"/>
                <a:gd name="T20" fmla="*/ 228 w 1076"/>
                <a:gd name="T21" fmla="*/ 445 h 591"/>
                <a:gd name="T22" fmla="*/ 276 w 1076"/>
                <a:gd name="T23" fmla="*/ 497 h 591"/>
                <a:gd name="T24" fmla="*/ 224 w 1076"/>
                <a:gd name="T25" fmla="*/ 557 h 591"/>
                <a:gd name="T26" fmla="*/ 345 w 1076"/>
                <a:gd name="T27" fmla="*/ 549 h 591"/>
                <a:gd name="T28" fmla="*/ 296 w 1076"/>
                <a:gd name="T29" fmla="*/ 456 h 591"/>
                <a:gd name="T30" fmla="*/ 346 w 1076"/>
                <a:gd name="T31" fmla="*/ 357 h 591"/>
                <a:gd name="T32" fmla="*/ 452 w 1076"/>
                <a:gd name="T33" fmla="*/ 356 h 591"/>
                <a:gd name="T34" fmla="*/ 500 w 1076"/>
                <a:gd name="T35" fmla="*/ 451 h 591"/>
                <a:gd name="T36" fmla="*/ 451 w 1076"/>
                <a:gd name="T37" fmla="*/ 549 h 591"/>
                <a:gd name="T38" fmla="*/ 540 w 1076"/>
                <a:gd name="T39" fmla="*/ 557 h 591"/>
                <a:gd name="T40" fmla="*/ 567 w 1076"/>
                <a:gd name="T41" fmla="*/ 549 h 591"/>
                <a:gd name="T42" fmla="*/ 519 w 1076"/>
                <a:gd name="T43" fmla="*/ 456 h 591"/>
                <a:gd name="T44" fmla="*/ 568 w 1076"/>
                <a:gd name="T45" fmla="*/ 357 h 591"/>
                <a:gd name="T46" fmla="*/ 675 w 1076"/>
                <a:gd name="T47" fmla="*/ 356 h 591"/>
                <a:gd name="T48" fmla="*/ 723 w 1076"/>
                <a:gd name="T49" fmla="*/ 451 h 591"/>
                <a:gd name="T50" fmla="*/ 674 w 1076"/>
                <a:gd name="T51" fmla="*/ 549 h 591"/>
                <a:gd name="T52" fmla="*/ 756 w 1076"/>
                <a:gd name="T53" fmla="*/ 557 h 591"/>
                <a:gd name="T54" fmla="*/ 792 w 1076"/>
                <a:gd name="T55" fmla="*/ 347 h 591"/>
                <a:gd name="T56" fmla="*/ 792 w 1076"/>
                <a:gd name="T57" fmla="*/ 447 h 591"/>
                <a:gd name="T58" fmla="*/ 869 w 1076"/>
                <a:gd name="T59" fmla="*/ 347 h 591"/>
                <a:gd name="T60" fmla="*/ 827 w 1076"/>
                <a:gd name="T61" fmla="*/ 448 h 591"/>
                <a:gd name="T62" fmla="*/ 987 w 1076"/>
                <a:gd name="T63" fmla="*/ 557 h 591"/>
                <a:gd name="T64" fmla="*/ 1076 w 1076"/>
                <a:gd name="T65" fmla="*/ 54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591">
                  <a:moveTo>
                    <a:pt x="1076" y="546"/>
                  </a:moveTo>
                  <a:cubicBezTo>
                    <a:pt x="1076" y="533"/>
                    <a:pt x="1071" y="522"/>
                    <a:pt x="1062" y="513"/>
                  </a:cubicBezTo>
                  <a:cubicBezTo>
                    <a:pt x="1069" y="501"/>
                    <a:pt x="1073" y="487"/>
                    <a:pt x="1073" y="471"/>
                  </a:cubicBezTo>
                  <a:cubicBezTo>
                    <a:pt x="1073" y="424"/>
                    <a:pt x="1035" y="386"/>
                    <a:pt x="988" y="386"/>
                  </a:cubicBezTo>
                  <a:cubicBezTo>
                    <a:pt x="986" y="386"/>
                    <a:pt x="984" y="386"/>
                    <a:pt x="982" y="387"/>
                  </a:cubicBezTo>
                  <a:cubicBezTo>
                    <a:pt x="982" y="386"/>
                    <a:pt x="982" y="385"/>
                    <a:pt x="982" y="384"/>
                  </a:cubicBezTo>
                  <a:cubicBezTo>
                    <a:pt x="982" y="289"/>
                    <a:pt x="905" y="212"/>
                    <a:pt x="810" y="212"/>
                  </a:cubicBezTo>
                  <a:cubicBezTo>
                    <a:pt x="810" y="212"/>
                    <a:pt x="810" y="212"/>
                    <a:pt x="810" y="212"/>
                  </a:cubicBezTo>
                  <a:cubicBezTo>
                    <a:pt x="806" y="94"/>
                    <a:pt x="709" y="0"/>
                    <a:pt x="590" y="0"/>
                  </a:cubicBezTo>
                  <a:cubicBezTo>
                    <a:pt x="507" y="0"/>
                    <a:pt x="435" y="45"/>
                    <a:pt x="397" y="113"/>
                  </a:cubicBezTo>
                  <a:cubicBezTo>
                    <a:pt x="370" y="96"/>
                    <a:pt x="338" y="87"/>
                    <a:pt x="304" y="87"/>
                  </a:cubicBezTo>
                  <a:cubicBezTo>
                    <a:pt x="203" y="87"/>
                    <a:pt x="120" y="169"/>
                    <a:pt x="120" y="270"/>
                  </a:cubicBezTo>
                  <a:cubicBezTo>
                    <a:pt x="120" y="273"/>
                    <a:pt x="120" y="275"/>
                    <a:pt x="121" y="278"/>
                  </a:cubicBezTo>
                  <a:cubicBezTo>
                    <a:pt x="53" y="287"/>
                    <a:pt x="0" y="346"/>
                    <a:pt x="0" y="416"/>
                  </a:cubicBezTo>
                  <a:cubicBezTo>
                    <a:pt x="0" y="492"/>
                    <a:pt x="59" y="553"/>
                    <a:pt x="134" y="556"/>
                  </a:cubicBezTo>
                  <a:cubicBezTo>
                    <a:pt x="134" y="347"/>
                    <a:pt x="134" y="347"/>
                    <a:pt x="134" y="347"/>
                  </a:cubicBezTo>
                  <a:cubicBezTo>
                    <a:pt x="201" y="347"/>
                    <a:pt x="201" y="347"/>
                    <a:pt x="201" y="347"/>
                  </a:cubicBezTo>
                  <a:cubicBezTo>
                    <a:pt x="221" y="347"/>
                    <a:pt x="237" y="351"/>
                    <a:pt x="249" y="360"/>
                  </a:cubicBezTo>
                  <a:cubicBezTo>
                    <a:pt x="261" y="369"/>
                    <a:pt x="266" y="381"/>
                    <a:pt x="266" y="396"/>
                  </a:cubicBezTo>
                  <a:cubicBezTo>
                    <a:pt x="266" y="407"/>
                    <a:pt x="263" y="417"/>
                    <a:pt x="256" y="426"/>
                  </a:cubicBezTo>
                  <a:cubicBezTo>
                    <a:pt x="249" y="435"/>
                    <a:pt x="240" y="441"/>
                    <a:pt x="228" y="445"/>
                  </a:cubicBezTo>
                  <a:cubicBezTo>
                    <a:pt x="228" y="445"/>
                    <a:pt x="228" y="445"/>
                    <a:pt x="228" y="445"/>
                  </a:cubicBezTo>
                  <a:cubicBezTo>
                    <a:pt x="243" y="447"/>
                    <a:pt x="255" y="453"/>
                    <a:pt x="264" y="462"/>
                  </a:cubicBezTo>
                  <a:cubicBezTo>
                    <a:pt x="272" y="471"/>
                    <a:pt x="276" y="483"/>
                    <a:pt x="276" y="497"/>
                  </a:cubicBezTo>
                  <a:cubicBezTo>
                    <a:pt x="276" y="516"/>
                    <a:pt x="270" y="530"/>
                    <a:pt x="256" y="542"/>
                  </a:cubicBezTo>
                  <a:cubicBezTo>
                    <a:pt x="247" y="549"/>
                    <a:pt x="237" y="554"/>
                    <a:pt x="224" y="557"/>
                  </a:cubicBezTo>
                  <a:cubicBezTo>
                    <a:pt x="361" y="557"/>
                    <a:pt x="361" y="557"/>
                    <a:pt x="361" y="557"/>
                  </a:cubicBezTo>
                  <a:cubicBezTo>
                    <a:pt x="356" y="555"/>
                    <a:pt x="350" y="552"/>
                    <a:pt x="345" y="549"/>
                  </a:cubicBezTo>
                  <a:cubicBezTo>
                    <a:pt x="329" y="540"/>
                    <a:pt x="318" y="528"/>
                    <a:pt x="309" y="511"/>
                  </a:cubicBezTo>
                  <a:cubicBezTo>
                    <a:pt x="301" y="495"/>
                    <a:pt x="296" y="476"/>
                    <a:pt x="296" y="456"/>
                  </a:cubicBezTo>
                  <a:cubicBezTo>
                    <a:pt x="296" y="433"/>
                    <a:pt x="301" y="414"/>
                    <a:pt x="309" y="397"/>
                  </a:cubicBezTo>
                  <a:cubicBezTo>
                    <a:pt x="318" y="379"/>
                    <a:pt x="330" y="366"/>
                    <a:pt x="346" y="357"/>
                  </a:cubicBezTo>
                  <a:cubicBezTo>
                    <a:pt x="361" y="348"/>
                    <a:pt x="380" y="343"/>
                    <a:pt x="401" y="343"/>
                  </a:cubicBezTo>
                  <a:cubicBezTo>
                    <a:pt x="420" y="343"/>
                    <a:pt x="437" y="348"/>
                    <a:pt x="452" y="356"/>
                  </a:cubicBezTo>
                  <a:cubicBezTo>
                    <a:pt x="468" y="365"/>
                    <a:pt x="479" y="378"/>
                    <a:pt x="488" y="394"/>
                  </a:cubicBezTo>
                  <a:cubicBezTo>
                    <a:pt x="496" y="411"/>
                    <a:pt x="500" y="429"/>
                    <a:pt x="500" y="451"/>
                  </a:cubicBezTo>
                  <a:cubicBezTo>
                    <a:pt x="500" y="473"/>
                    <a:pt x="496" y="493"/>
                    <a:pt x="488" y="509"/>
                  </a:cubicBezTo>
                  <a:cubicBezTo>
                    <a:pt x="479" y="526"/>
                    <a:pt x="467" y="539"/>
                    <a:pt x="451" y="549"/>
                  </a:cubicBezTo>
                  <a:cubicBezTo>
                    <a:pt x="446" y="552"/>
                    <a:pt x="440" y="555"/>
                    <a:pt x="434" y="557"/>
                  </a:cubicBezTo>
                  <a:cubicBezTo>
                    <a:pt x="540" y="557"/>
                    <a:pt x="540" y="557"/>
                    <a:pt x="540" y="557"/>
                  </a:cubicBezTo>
                  <a:cubicBezTo>
                    <a:pt x="584" y="557"/>
                    <a:pt x="584" y="557"/>
                    <a:pt x="584" y="557"/>
                  </a:cubicBezTo>
                  <a:cubicBezTo>
                    <a:pt x="578" y="555"/>
                    <a:pt x="573" y="552"/>
                    <a:pt x="567" y="549"/>
                  </a:cubicBezTo>
                  <a:cubicBezTo>
                    <a:pt x="552" y="540"/>
                    <a:pt x="540" y="528"/>
                    <a:pt x="532" y="511"/>
                  </a:cubicBezTo>
                  <a:cubicBezTo>
                    <a:pt x="523" y="495"/>
                    <a:pt x="519" y="476"/>
                    <a:pt x="519" y="456"/>
                  </a:cubicBezTo>
                  <a:cubicBezTo>
                    <a:pt x="519" y="433"/>
                    <a:pt x="523" y="414"/>
                    <a:pt x="532" y="397"/>
                  </a:cubicBezTo>
                  <a:cubicBezTo>
                    <a:pt x="540" y="379"/>
                    <a:pt x="552" y="366"/>
                    <a:pt x="568" y="357"/>
                  </a:cubicBezTo>
                  <a:cubicBezTo>
                    <a:pt x="584" y="348"/>
                    <a:pt x="602" y="343"/>
                    <a:pt x="623" y="343"/>
                  </a:cubicBezTo>
                  <a:cubicBezTo>
                    <a:pt x="643" y="343"/>
                    <a:pt x="660" y="348"/>
                    <a:pt x="675" y="356"/>
                  </a:cubicBezTo>
                  <a:cubicBezTo>
                    <a:pt x="690" y="365"/>
                    <a:pt x="702" y="378"/>
                    <a:pt x="710" y="394"/>
                  </a:cubicBezTo>
                  <a:cubicBezTo>
                    <a:pt x="719" y="411"/>
                    <a:pt x="723" y="429"/>
                    <a:pt x="723" y="451"/>
                  </a:cubicBezTo>
                  <a:cubicBezTo>
                    <a:pt x="723" y="473"/>
                    <a:pt x="719" y="493"/>
                    <a:pt x="710" y="509"/>
                  </a:cubicBezTo>
                  <a:cubicBezTo>
                    <a:pt x="702" y="526"/>
                    <a:pt x="690" y="539"/>
                    <a:pt x="674" y="549"/>
                  </a:cubicBezTo>
                  <a:cubicBezTo>
                    <a:pt x="668" y="552"/>
                    <a:pt x="663" y="555"/>
                    <a:pt x="657" y="557"/>
                  </a:cubicBezTo>
                  <a:cubicBezTo>
                    <a:pt x="756" y="557"/>
                    <a:pt x="756" y="557"/>
                    <a:pt x="756" y="557"/>
                  </a:cubicBezTo>
                  <a:cubicBezTo>
                    <a:pt x="756" y="347"/>
                    <a:pt x="756" y="347"/>
                    <a:pt x="756" y="347"/>
                  </a:cubicBezTo>
                  <a:cubicBezTo>
                    <a:pt x="792" y="347"/>
                    <a:pt x="792" y="347"/>
                    <a:pt x="792" y="347"/>
                  </a:cubicBezTo>
                  <a:cubicBezTo>
                    <a:pt x="792" y="447"/>
                    <a:pt x="792" y="447"/>
                    <a:pt x="792" y="447"/>
                  </a:cubicBezTo>
                  <a:cubicBezTo>
                    <a:pt x="792" y="447"/>
                    <a:pt x="792" y="447"/>
                    <a:pt x="792" y="447"/>
                  </a:cubicBezTo>
                  <a:cubicBezTo>
                    <a:pt x="798" y="437"/>
                    <a:pt x="798" y="437"/>
                    <a:pt x="798" y="437"/>
                  </a:cubicBezTo>
                  <a:cubicBezTo>
                    <a:pt x="869" y="347"/>
                    <a:pt x="869" y="347"/>
                    <a:pt x="869" y="347"/>
                  </a:cubicBezTo>
                  <a:cubicBezTo>
                    <a:pt x="912" y="347"/>
                    <a:pt x="912" y="347"/>
                    <a:pt x="912" y="347"/>
                  </a:cubicBezTo>
                  <a:cubicBezTo>
                    <a:pt x="827" y="448"/>
                    <a:pt x="827" y="448"/>
                    <a:pt x="827" y="448"/>
                  </a:cubicBezTo>
                  <a:cubicBezTo>
                    <a:pt x="917" y="557"/>
                    <a:pt x="917" y="557"/>
                    <a:pt x="917" y="557"/>
                  </a:cubicBezTo>
                  <a:cubicBezTo>
                    <a:pt x="987" y="557"/>
                    <a:pt x="987" y="557"/>
                    <a:pt x="987" y="557"/>
                  </a:cubicBezTo>
                  <a:cubicBezTo>
                    <a:pt x="992" y="576"/>
                    <a:pt x="1010" y="591"/>
                    <a:pt x="1031" y="591"/>
                  </a:cubicBezTo>
                  <a:cubicBezTo>
                    <a:pt x="1056" y="591"/>
                    <a:pt x="1076" y="571"/>
                    <a:pt x="1076"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72"/>
            <p:cNvSpPr>
              <a:spLocks/>
            </p:cNvSpPr>
            <p:nvPr/>
          </p:nvSpPr>
          <p:spPr bwMode="auto">
            <a:xfrm>
              <a:off x="-710" y="2085"/>
              <a:ext cx="149" cy="194"/>
            </a:xfrm>
            <a:custGeom>
              <a:avLst/>
              <a:gdLst>
                <a:gd name="T0" fmla="*/ 12 w 149"/>
                <a:gd name="T1" fmla="*/ 19 h 194"/>
                <a:gd name="T2" fmla="*/ 0 w 149"/>
                <a:gd name="T3" fmla="*/ 0 h 194"/>
                <a:gd name="T4" fmla="*/ 0 w 149"/>
                <a:gd name="T5" fmla="*/ 0 h 194"/>
                <a:gd name="T6" fmla="*/ 0 w 149"/>
                <a:gd name="T7" fmla="*/ 194 h 194"/>
                <a:gd name="T8" fmla="*/ 35 w 149"/>
                <a:gd name="T9" fmla="*/ 194 h 194"/>
                <a:gd name="T10" fmla="*/ 149 w 149"/>
                <a:gd name="T11" fmla="*/ 194 h 194"/>
                <a:gd name="T12" fmla="*/ 12 w 149"/>
                <a:gd name="T13" fmla="*/ 19 h 194"/>
              </a:gdLst>
              <a:ahLst/>
              <a:cxnLst>
                <a:cxn ang="0">
                  <a:pos x="T0" y="T1"/>
                </a:cxn>
                <a:cxn ang="0">
                  <a:pos x="T2" y="T3"/>
                </a:cxn>
                <a:cxn ang="0">
                  <a:pos x="T4" y="T5"/>
                </a:cxn>
                <a:cxn ang="0">
                  <a:pos x="T6" y="T7"/>
                </a:cxn>
                <a:cxn ang="0">
                  <a:pos x="T8" y="T9"/>
                </a:cxn>
                <a:cxn ang="0">
                  <a:pos x="T10" y="T11"/>
                </a:cxn>
                <a:cxn ang="0">
                  <a:pos x="T12" y="T13"/>
                </a:cxn>
              </a:cxnLst>
              <a:rect l="0" t="0" r="r" b="b"/>
              <a:pathLst>
                <a:path w="149" h="194">
                  <a:moveTo>
                    <a:pt x="12" y="19"/>
                  </a:moveTo>
                  <a:lnTo>
                    <a:pt x="0" y="0"/>
                  </a:lnTo>
                  <a:lnTo>
                    <a:pt x="0" y="0"/>
                  </a:lnTo>
                  <a:lnTo>
                    <a:pt x="0" y="194"/>
                  </a:lnTo>
                  <a:lnTo>
                    <a:pt x="35" y="194"/>
                  </a:lnTo>
                  <a:lnTo>
                    <a:pt x="149" y="194"/>
                  </a:lnTo>
                  <a:lnTo>
                    <a:pt x="1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36"/>
          <p:cNvSpPr/>
          <p:nvPr userDrawn="1"/>
        </p:nvSpPr>
        <p:spPr>
          <a:xfrm>
            <a:off x="7439025" y="5791200"/>
            <a:ext cx="4752976" cy="522514"/>
          </a:xfrm>
          <a:prstGeom prst="rect">
            <a:avLst/>
          </a:prstGeom>
          <a:solidFill>
            <a:srgbClr val="FFF1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91440" bIns="91440" numCol="1" spcCol="0" rtlCol="0" fromWordArt="0" anchor="ctr" anchorCtr="0" forceAA="0" compatLnSpc="1">
            <a:prstTxWarp prst="textNoShape">
              <a:avLst/>
            </a:prstTxWarp>
            <a:noAutofit/>
          </a:bodyPr>
          <a:lstStyle/>
          <a:p>
            <a:endParaRPr lang="en-US" sz="2400">
              <a:latin typeface="Segoe Pro Semibold" panose="020B0702040504020203" pitchFamily="34" charset="0"/>
            </a:endParaRPr>
          </a:p>
        </p:txBody>
      </p:sp>
      <p:sp>
        <p:nvSpPr>
          <p:cNvPr id="39" name="Text Placeholder 38"/>
          <p:cNvSpPr>
            <a:spLocks noGrp="1"/>
          </p:cNvSpPr>
          <p:nvPr>
            <p:ph type="body" sz="quarter" idx="10" hasCustomPrompt="1"/>
          </p:nvPr>
        </p:nvSpPr>
        <p:spPr>
          <a:xfrm>
            <a:off x="7648574" y="5791200"/>
            <a:ext cx="3019426" cy="522514"/>
          </a:xfrm>
        </p:spPr>
        <p:txBody>
          <a:bodyPr lIns="0" tIns="0" rIns="0" bIns="0" anchor="ctr">
            <a:noAutofit/>
          </a:bodyPr>
          <a:lstStyle>
            <a:lvl1pPr algn="r">
              <a:defRPr sz="2400">
                <a:solidFill>
                  <a:schemeClr val="bg1">
                    <a:lumMod val="50000"/>
                  </a:schemeClr>
                </a:solidFill>
                <a:latin typeface="Segoe Pro Semibold" panose="020B0702040504020203" pitchFamily="34" charset="0"/>
              </a:defRPr>
            </a:lvl1pPr>
          </a:lstStyle>
          <a:p>
            <a:pPr lvl="0"/>
            <a:r>
              <a:rPr lang="en-US"/>
              <a:t>Text</a:t>
            </a:r>
          </a:p>
        </p:txBody>
      </p:sp>
      <p:grpSp>
        <p:nvGrpSpPr>
          <p:cNvPr id="65" name="Group 74">
            <a:extLst>
              <a:ext uri="{FF2B5EF4-FFF2-40B4-BE49-F238E27FC236}">
                <a16:creationId xmlns:a16="http://schemas.microsoft.com/office/drawing/2014/main" id="{5CFE284F-4F19-4A9B-9DC8-C4B6F3BA4D8E}"/>
              </a:ext>
            </a:extLst>
          </p:cNvPr>
          <p:cNvGrpSpPr>
            <a:grpSpLocks noChangeAspect="1"/>
          </p:cNvGrpSpPr>
          <p:nvPr userDrawn="1"/>
        </p:nvGrpSpPr>
        <p:grpSpPr bwMode="auto">
          <a:xfrm>
            <a:off x="304800" y="6248402"/>
            <a:ext cx="1407319" cy="307265"/>
            <a:chOff x="3238" y="2031"/>
            <a:chExt cx="1200" cy="262"/>
          </a:xfrm>
        </p:grpSpPr>
        <p:sp>
          <p:nvSpPr>
            <p:cNvPr id="66" name="Freeform 75">
              <a:extLst>
                <a:ext uri="{FF2B5EF4-FFF2-40B4-BE49-F238E27FC236}">
                  <a16:creationId xmlns:a16="http://schemas.microsoft.com/office/drawing/2014/main" id="{894F8CC2-24E6-401D-A922-4BCE881CB199}"/>
                </a:ext>
              </a:extLst>
            </p:cNvPr>
            <p:cNvSpPr>
              <a:spLocks/>
            </p:cNvSpPr>
            <p:nvPr userDrawn="1"/>
          </p:nvSpPr>
          <p:spPr bwMode="auto">
            <a:xfrm>
              <a:off x="3569" y="2082"/>
              <a:ext cx="168" cy="158"/>
            </a:xfrm>
            <a:custGeom>
              <a:avLst/>
              <a:gdLst>
                <a:gd name="T0" fmla="*/ 39 w 71"/>
                <a:gd name="T1" fmla="*/ 41 h 65"/>
                <a:gd name="T2" fmla="*/ 36 w 71"/>
                <a:gd name="T3" fmla="*/ 50 h 65"/>
                <a:gd name="T4" fmla="*/ 36 w 71"/>
                <a:gd name="T5" fmla="*/ 50 h 65"/>
                <a:gd name="T6" fmla="*/ 33 w 71"/>
                <a:gd name="T7" fmla="*/ 41 h 65"/>
                <a:gd name="T8" fmla="*/ 16 w 71"/>
                <a:gd name="T9" fmla="*/ 0 h 65"/>
                <a:gd name="T10" fmla="*/ 0 w 71"/>
                <a:gd name="T11" fmla="*/ 0 h 65"/>
                <a:gd name="T12" fmla="*/ 0 w 71"/>
                <a:gd name="T13" fmla="*/ 65 h 65"/>
                <a:gd name="T14" fmla="*/ 11 w 71"/>
                <a:gd name="T15" fmla="*/ 65 h 65"/>
                <a:gd name="T16" fmla="*/ 11 w 71"/>
                <a:gd name="T17" fmla="*/ 25 h 65"/>
                <a:gd name="T18" fmla="*/ 11 w 71"/>
                <a:gd name="T19" fmla="*/ 17 h 65"/>
                <a:gd name="T20" fmla="*/ 11 w 71"/>
                <a:gd name="T21" fmla="*/ 12 h 65"/>
                <a:gd name="T22" fmla="*/ 11 w 71"/>
                <a:gd name="T23" fmla="*/ 12 h 65"/>
                <a:gd name="T24" fmla="*/ 12 w 71"/>
                <a:gd name="T25" fmla="*/ 18 h 65"/>
                <a:gd name="T26" fmla="*/ 32 w 71"/>
                <a:gd name="T27" fmla="*/ 65 h 65"/>
                <a:gd name="T28" fmla="*/ 39 w 71"/>
                <a:gd name="T29" fmla="*/ 65 h 65"/>
                <a:gd name="T30" fmla="*/ 58 w 71"/>
                <a:gd name="T31" fmla="*/ 18 h 65"/>
                <a:gd name="T32" fmla="*/ 60 w 71"/>
                <a:gd name="T33" fmla="*/ 12 h 65"/>
                <a:gd name="T34" fmla="*/ 60 w 71"/>
                <a:gd name="T35" fmla="*/ 12 h 65"/>
                <a:gd name="T36" fmla="*/ 60 w 71"/>
                <a:gd name="T37" fmla="*/ 24 h 65"/>
                <a:gd name="T38" fmla="*/ 60 w 71"/>
                <a:gd name="T39" fmla="*/ 65 h 65"/>
                <a:gd name="T40" fmla="*/ 71 w 71"/>
                <a:gd name="T41" fmla="*/ 65 h 65"/>
                <a:gd name="T42" fmla="*/ 71 w 71"/>
                <a:gd name="T43" fmla="*/ 0 h 65"/>
                <a:gd name="T44" fmla="*/ 55 w 71"/>
                <a:gd name="T45" fmla="*/ 0 h 65"/>
                <a:gd name="T46" fmla="*/ 39 w 71"/>
                <a:gd name="T47"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5">
                  <a:moveTo>
                    <a:pt x="39" y="41"/>
                  </a:moveTo>
                  <a:cubicBezTo>
                    <a:pt x="36" y="50"/>
                    <a:pt x="36" y="50"/>
                    <a:pt x="36" y="50"/>
                  </a:cubicBezTo>
                  <a:cubicBezTo>
                    <a:pt x="36" y="50"/>
                    <a:pt x="36" y="50"/>
                    <a:pt x="36" y="50"/>
                  </a:cubicBezTo>
                  <a:cubicBezTo>
                    <a:pt x="35" y="48"/>
                    <a:pt x="34" y="45"/>
                    <a:pt x="33" y="41"/>
                  </a:cubicBezTo>
                  <a:cubicBezTo>
                    <a:pt x="16" y="0"/>
                    <a:pt x="16" y="0"/>
                    <a:pt x="16" y="0"/>
                  </a:cubicBezTo>
                  <a:cubicBezTo>
                    <a:pt x="0" y="0"/>
                    <a:pt x="0" y="0"/>
                    <a:pt x="0" y="0"/>
                  </a:cubicBezTo>
                  <a:cubicBezTo>
                    <a:pt x="0" y="65"/>
                    <a:pt x="0" y="65"/>
                    <a:pt x="0" y="65"/>
                  </a:cubicBezTo>
                  <a:cubicBezTo>
                    <a:pt x="11" y="65"/>
                    <a:pt x="11" y="65"/>
                    <a:pt x="11" y="65"/>
                  </a:cubicBezTo>
                  <a:cubicBezTo>
                    <a:pt x="11" y="25"/>
                    <a:pt x="11" y="25"/>
                    <a:pt x="11" y="25"/>
                  </a:cubicBezTo>
                  <a:cubicBezTo>
                    <a:pt x="11" y="23"/>
                    <a:pt x="11" y="20"/>
                    <a:pt x="11" y="17"/>
                  </a:cubicBezTo>
                  <a:cubicBezTo>
                    <a:pt x="11" y="15"/>
                    <a:pt x="11" y="13"/>
                    <a:pt x="11" y="12"/>
                  </a:cubicBezTo>
                  <a:cubicBezTo>
                    <a:pt x="11" y="12"/>
                    <a:pt x="11" y="12"/>
                    <a:pt x="11" y="12"/>
                  </a:cubicBezTo>
                  <a:cubicBezTo>
                    <a:pt x="11" y="15"/>
                    <a:pt x="12" y="17"/>
                    <a:pt x="12" y="18"/>
                  </a:cubicBezTo>
                  <a:cubicBezTo>
                    <a:pt x="32" y="65"/>
                    <a:pt x="32" y="65"/>
                    <a:pt x="32" y="65"/>
                  </a:cubicBezTo>
                  <a:cubicBezTo>
                    <a:pt x="39" y="65"/>
                    <a:pt x="39" y="65"/>
                    <a:pt x="39" y="65"/>
                  </a:cubicBezTo>
                  <a:cubicBezTo>
                    <a:pt x="58" y="18"/>
                    <a:pt x="58" y="18"/>
                    <a:pt x="58" y="18"/>
                  </a:cubicBezTo>
                  <a:cubicBezTo>
                    <a:pt x="59" y="16"/>
                    <a:pt x="59" y="14"/>
                    <a:pt x="60" y="12"/>
                  </a:cubicBezTo>
                  <a:cubicBezTo>
                    <a:pt x="60" y="12"/>
                    <a:pt x="60" y="12"/>
                    <a:pt x="60" y="12"/>
                  </a:cubicBezTo>
                  <a:cubicBezTo>
                    <a:pt x="60" y="17"/>
                    <a:pt x="60" y="21"/>
                    <a:pt x="60" y="24"/>
                  </a:cubicBezTo>
                  <a:cubicBezTo>
                    <a:pt x="60" y="65"/>
                    <a:pt x="60" y="65"/>
                    <a:pt x="60" y="65"/>
                  </a:cubicBezTo>
                  <a:cubicBezTo>
                    <a:pt x="71" y="65"/>
                    <a:pt x="71" y="65"/>
                    <a:pt x="71" y="65"/>
                  </a:cubicBezTo>
                  <a:cubicBezTo>
                    <a:pt x="71" y="0"/>
                    <a:pt x="71" y="0"/>
                    <a:pt x="71" y="0"/>
                  </a:cubicBezTo>
                  <a:cubicBezTo>
                    <a:pt x="55" y="0"/>
                    <a:pt x="55" y="0"/>
                    <a:pt x="55" y="0"/>
                  </a:cubicBezTo>
                  <a:lnTo>
                    <a:pt x="3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76">
              <a:extLst>
                <a:ext uri="{FF2B5EF4-FFF2-40B4-BE49-F238E27FC236}">
                  <a16:creationId xmlns:a16="http://schemas.microsoft.com/office/drawing/2014/main" id="{A96E685E-EC7D-45DA-8AA1-493019CB86A0}"/>
                </a:ext>
              </a:extLst>
            </p:cNvPr>
            <p:cNvSpPr>
              <a:spLocks noChangeArrowheads="1"/>
            </p:cNvSpPr>
            <p:nvPr userDrawn="1"/>
          </p:nvSpPr>
          <p:spPr bwMode="auto">
            <a:xfrm>
              <a:off x="3761" y="2128"/>
              <a:ext cx="26"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36F984B-CECA-46D5-8574-03FE24E5037D}"/>
                </a:ext>
              </a:extLst>
            </p:cNvPr>
            <p:cNvSpPr>
              <a:spLocks/>
            </p:cNvSpPr>
            <p:nvPr userDrawn="1"/>
          </p:nvSpPr>
          <p:spPr bwMode="auto">
            <a:xfrm>
              <a:off x="3758" y="2080"/>
              <a:ext cx="31" cy="32"/>
            </a:xfrm>
            <a:custGeom>
              <a:avLst/>
              <a:gdLst>
                <a:gd name="T0" fmla="*/ 7 w 13"/>
                <a:gd name="T1" fmla="*/ 0 h 13"/>
                <a:gd name="T2" fmla="*/ 2 w 13"/>
                <a:gd name="T3" fmla="*/ 2 h 13"/>
                <a:gd name="T4" fmla="*/ 0 w 13"/>
                <a:gd name="T5" fmla="*/ 6 h 13"/>
                <a:gd name="T6" fmla="*/ 2 w 13"/>
                <a:gd name="T7" fmla="*/ 11 h 13"/>
                <a:gd name="T8" fmla="*/ 7 w 13"/>
                <a:gd name="T9" fmla="*/ 13 h 13"/>
                <a:gd name="T10" fmla="*/ 12 w 13"/>
                <a:gd name="T11" fmla="*/ 11 h 13"/>
                <a:gd name="T12" fmla="*/ 13 w 13"/>
                <a:gd name="T13" fmla="*/ 6 h 13"/>
                <a:gd name="T14" fmla="*/ 12 w 13"/>
                <a:gd name="T15" fmla="*/ 2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5" y="0"/>
                    <a:pt x="3" y="1"/>
                    <a:pt x="2" y="2"/>
                  </a:cubicBezTo>
                  <a:cubicBezTo>
                    <a:pt x="1" y="3"/>
                    <a:pt x="0" y="5"/>
                    <a:pt x="0" y="6"/>
                  </a:cubicBezTo>
                  <a:cubicBezTo>
                    <a:pt x="0" y="8"/>
                    <a:pt x="1" y="10"/>
                    <a:pt x="2" y="11"/>
                  </a:cubicBezTo>
                  <a:cubicBezTo>
                    <a:pt x="3" y="12"/>
                    <a:pt x="5" y="13"/>
                    <a:pt x="7" y="13"/>
                  </a:cubicBezTo>
                  <a:cubicBezTo>
                    <a:pt x="9" y="13"/>
                    <a:pt x="10" y="12"/>
                    <a:pt x="12" y="11"/>
                  </a:cubicBezTo>
                  <a:cubicBezTo>
                    <a:pt x="13" y="10"/>
                    <a:pt x="13" y="8"/>
                    <a:pt x="13" y="6"/>
                  </a:cubicBezTo>
                  <a:cubicBezTo>
                    <a:pt x="13" y="5"/>
                    <a:pt x="13" y="3"/>
                    <a:pt x="12" y="2"/>
                  </a:cubicBezTo>
                  <a:cubicBezTo>
                    <a:pt x="10" y="1"/>
                    <a:pt x="9"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050E1867-6B7E-4191-87EB-8620CD4E3697}"/>
                </a:ext>
              </a:extLst>
            </p:cNvPr>
            <p:cNvSpPr>
              <a:spLocks/>
            </p:cNvSpPr>
            <p:nvPr userDrawn="1"/>
          </p:nvSpPr>
          <p:spPr bwMode="auto">
            <a:xfrm>
              <a:off x="3806" y="2126"/>
              <a:ext cx="85" cy="117"/>
            </a:xfrm>
            <a:custGeom>
              <a:avLst/>
              <a:gdLst>
                <a:gd name="T0" fmla="*/ 31 w 36"/>
                <a:gd name="T1" fmla="*/ 0 h 48"/>
                <a:gd name="T2" fmla="*/ 25 w 36"/>
                <a:gd name="T3" fmla="*/ 0 h 48"/>
                <a:gd name="T4" fmla="*/ 11 w 36"/>
                <a:gd name="T5" fmla="*/ 3 h 48"/>
                <a:gd name="T6" fmla="*/ 3 w 36"/>
                <a:gd name="T7" fmla="*/ 12 h 48"/>
                <a:gd name="T8" fmla="*/ 0 w 36"/>
                <a:gd name="T9" fmla="*/ 25 h 48"/>
                <a:gd name="T10" fmla="*/ 3 w 36"/>
                <a:gd name="T11" fmla="*/ 37 h 48"/>
                <a:gd name="T12" fmla="*/ 11 w 36"/>
                <a:gd name="T13" fmla="*/ 46 h 48"/>
                <a:gd name="T14" fmla="*/ 23 w 36"/>
                <a:gd name="T15" fmla="*/ 48 h 48"/>
                <a:gd name="T16" fmla="*/ 36 w 36"/>
                <a:gd name="T17" fmla="*/ 45 h 48"/>
                <a:gd name="T18" fmla="*/ 36 w 36"/>
                <a:gd name="T19" fmla="*/ 45 h 48"/>
                <a:gd name="T20" fmla="*/ 36 w 36"/>
                <a:gd name="T21" fmla="*/ 35 h 48"/>
                <a:gd name="T22" fmla="*/ 36 w 36"/>
                <a:gd name="T23" fmla="*/ 36 h 48"/>
                <a:gd name="T24" fmla="*/ 30 w 36"/>
                <a:gd name="T25" fmla="*/ 38 h 48"/>
                <a:gd name="T26" fmla="*/ 25 w 36"/>
                <a:gd name="T27" fmla="*/ 39 h 48"/>
                <a:gd name="T28" fmla="*/ 15 w 36"/>
                <a:gd name="T29" fmla="*/ 35 h 48"/>
                <a:gd name="T30" fmla="*/ 11 w 36"/>
                <a:gd name="T31" fmla="*/ 24 h 48"/>
                <a:gd name="T32" fmla="*/ 15 w 36"/>
                <a:gd name="T33" fmla="*/ 13 h 48"/>
                <a:gd name="T34" fmla="*/ 25 w 36"/>
                <a:gd name="T35" fmla="*/ 9 h 48"/>
                <a:gd name="T36" fmla="*/ 36 w 36"/>
                <a:gd name="T37" fmla="*/ 12 h 48"/>
                <a:gd name="T38" fmla="*/ 36 w 36"/>
                <a:gd name="T39" fmla="*/ 13 h 48"/>
                <a:gd name="T40" fmla="*/ 36 w 36"/>
                <a:gd name="T41" fmla="*/ 2 h 48"/>
                <a:gd name="T42" fmla="*/ 36 w 36"/>
                <a:gd name="T43" fmla="*/ 2 h 48"/>
                <a:gd name="T44" fmla="*/ 31 w 36"/>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48">
                  <a:moveTo>
                    <a:pt x="31" y="0"/>
                  </a:moveTo>
                  <a:cubicBezTo>
                    <a:pt x="29" y="0"/>
                    <a:pt x="27" y="0"/>
                    <a:pt x="25" y="0"/>
                  </a:cubicBezTo>
                  <a:cubicBezTo>
                    <a:pt x="20" y="0"/>
                    <a:pt x="15" y="1"/>
                    <a:pt x="11" y="3"/>
                  </a:cubicBezTo>
                  <a:cubicBezTo>
                    <a:pt x="8" y="5"/>
                    <a:pt x="5" y="8"/>
                    <a:pt x="3" y="12"/>
                  </a:cubicBezTo>
                  <a:cubicBezTo>
                    <a:pt x="1" y="16"/>
                    <a:pt x="0" y="20"/>
                    <a:pt x="0" y="25"/>
                  </a:cubicBezTo>
                  <a:cubicBezTo>
                    <a:pt x="0" y="30"/>
                    <a:pt x="1" y="34"/>
                    <a:pt x="3" y="37"/>
                  </a:cubicBezTo>
                  <a:cubicBezTo>
                    <a:pt x="5" y="41"/>
                    <a:pt x="7" y="44"/>
                    <a:pt x="11" y="46"/>
                  </a:cubicBezTo>
                  <a:cubicBezTo>
                    <a:pt x="14" y="47"/>
                    <a:pt x="18" y="48"/>
                    <a:pt x="23" y="48"/>
                  </a:cubicBezTo>
                  <a:cubicBezTo>
                    <a:pt x="28" y="48"/>
                    <a:pt x="32" y="47"/>
                    <a:pt x="36" y="45"/>
                  </a:cubicBezTo>
                  <a:cubicBezTo>
                    <a:pt x="36" y="45"/>
                    <a:pt x="36" y="45"/>
                    <a:pt x="36" y="45"/>
                  </a:cubicBezTo>
                  <a:cubicBezTo>
                    <a:pt x="36" y="35"/>
                    <a:pt x="36" y="35"/>
                    <a:pt x="36" y="35"/>
                  </a:cubicBezTo>
                  <a:cubicBezTo>
                    <a:pt x="36" y="36"/>
                    <a:pt x="36" y="36"/>
                    <a:pt x="36" y="36"/>
                  </a:cubicBezTo>
                  <a:cubicBezTo>
                    <a:pt x="34" y="37"/>
                    <a:pt x="32" y="38"/>
                    <a:pt x="30" y="38"/>
                  </a:cubicBezTo>
                  <a:cubicBezTo>
                    <a:pt x="28" y="39"/>
                    <a:pt x="27" y="39"/>
                    <a:pt x="25" y="39"/>
                  </a:cubicBezTo>
                  <a:cubicBezTo>
                    <a:pt x="21" y="39"/>
                    <a:pt x="17" y="38"/>
                    <a:pt x="15" y="35"/>
                  </a:cubicBezTo>
                  <a:cubicBezTo>
                    <a:pt x="12" y="33"/>
                    <a:pt x="11" y="29"/>
                    <a:pt x="11" y="24"/>
                  </a:cubicBezTo>
                  <a:cubicBezTo>
                    <a:pt x="11" y="20"/>
                    <a:pt x="12" y="16"/>
                    <a:pt x="15" y="13"/>
                  </a:cubicBezTo>
                  <a:cubicBezTo>
                    <a:pt x="18" y="10"/>
                    <a:pt x="21" y="9"/>
                    <a:pt x="25" y="9"/>
                  </a:cubicBezTo>
                  <a:cubicBezTo>
                    <a:pt x="29" y="9"/>
                    <a:pt x="32" y="10"/>
                    <a:pt x="36" y="12"/>
                  </a:cubicBezTo>
                  <a:cubicBezTo>
                    <a:pt x="36" y="13"/>
                    <a:pt x="36" y="13"/>
                    <a:pt x="36" y="13"/>
                  </a:cubicBezTo>
                  <a:cubicBezTo>
                    <a:pt x="36" y="2"/>
                    <a:pt x="36" y="2"/>
                    <a:pt x="36" y="2"/>
                  </a:cubicBezTo>
                  <a:cubicBezTo>
                    <a:pt x="36" y="2"/>
                    <a:pt x="36" y="2"/>
                    <a:pt x="36" y="2"/>
                  </a:cubicBezTo>
                  <a:cubicBezTo>
                    <a:pt x="35" y="1"/>
                    <a:pt x="33" y="1"/>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a:extLst>
                <a:ext uri="{FF2B5EF4-FFF2-40B4-BE49-F238E27FC236}">
                  <a16:creationId xmlns:a16="http://schemas.microsoft.com/office/drawing/2014/main" id="{A7FC8174-1F5A-42C8-873D-2FC8E855D576}"/>
                </a:ext>
              </a:extLst>
            </p:cNvPr>
            <p:cNvSpPr>
              <a:spLocks/>
            </p:cNvSpPr>
            <p:nvPr userDrawn="1"/>
          </p:nvSpPr>
          <p:spPr bwMode="auto">
            <a:xfrm>
              <a:off x="3910" y="2126"/>
              <a:ext cx="64" cy="114"/>
            </a:xfrm>
            <a:custGeom>
              <a:avLst/>
              <a:gdLst>
                <a:gd name="T0" fmla="*/ 23 w 27"/>
                <a:gd name="T1" fmla="*/ 0 h 47"/>
                <a:gd name="T2" fmla="*/ 16 w 27"/>
                <a:gd name="T3" fmla="*/ 3 h 47"/>
                <a:gd name="T4" fmla="*/ 11 w 27"/>
                <a:gd name="T5" fmla="*/ 9 h 47"/>
                <a:gd name="T6" fmla="*/ 11 w 27"/>
                <a:gd name="T7" fmla="*/ 9 h 47"/>
                <a:gd name="T8" fmla="*/ 11 w 27"/>
                <a:gd name="T9" fmla="*/ 1 h 47"/>
                <a:gd name="T10" fmla="*/ 0 w 27"/>
                <a:gd name="T11" fmla="*/ 1 h 47"/>
                <a:gd name="T12" fmla="*/ 0 w 27"/>
                <a:gd name="T13" fmla="*/ 47 h 47"/>
                <a:gd name="T14" fmla="*/ 11 w 27"/>
                <a:gd name="T15" fmla="*/ 47 h 47"/>
                <a:gd name="T16" fmla="*/ 11 w 27"/>
                <a:gd name="T17" fmla="*/ 24 h 47"/>
                <a:gd name="T18" fmla="*/ 14 w 27"/>
                <a:gd name="T19" fmla="*/ 14 h 47"/>
                <a:gd name="T20" fmla="*/ 21 w 27"/>
                <a:gd name="T21" fmla="*/ 10 h 47"/>
                <a:gd name="T22" fmla="*/ 24 w 27"/>
                <a:gd name="T23" fmla="*/ 10 h 47"/>
                <a:gd name="T24" fmla="*/ 27 w 27"/>
                <a:gd name="T25" fmla="*/ 11 h 47"/>
                <a:gd name="T26" fmla="*/ 27 w 27"/>
                <a:gd name="T27" fmla="*/ 12 h 47"/>
                <a:gd name="T28" fmla="*/ 27 w 27"/>
                <a:gd name="T29" fmla="*/ 1 h 47"/>
                <a:gd name="T30" fmla="*/ 27 w 27"/>
                <a:gd name="T31" fmla="*/ 1 h 47"/>
                <a:gd name="T32" fmla="*/ 23 w 2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3" y="0"/>
                  </a:moveTo>
                  <a:cubicBezTo>
                    <a:pt x="20" y="0"/>
                    <a:pt x="18" y="1"/>
                    <a:pt x="16" y="3"/>
                  </a:cubicBezTo>
                  <a:cubicBezTo>
                    <a:pt x="14" y="4"/>
                    <a:pt x="12" y="6"/>
                    <a:pt x="11" y="9"/>
                  </a:cubicBezTo>
                  <a:cubicBezTo>
                    <a:pt x="11" y="9"/>
                    <a:pt x="11" y="9"/>
                    <a:pt x="11" y="9"/>
                  </a:cubicBezTo>
                  <a:cubicBezTo>
                    <a:pt x="11" y="1"/>
                    <a:pt x="11" y="1"/>
                    <a:pt x="11" y="1"/>
                  </a:cubicBezTo>
                  <a:cubicBezTo>
                    <a:pt x="0" y="1"/>
                    <a:pt x="0" y="1"/>
                    <a:pt x="0" y="1"/>
                  </a:cubicBezTo>
                  <a:cubicBezTo>
                    <a:pt x="0" y="47"/>
                    <a:pt x="0" y="47"/>
                    <a:pt x="0" y="47"/>
                  </a:cubicBezTo>
                  <a:cubicBezTo>
                    <a:pt x="11" y="47"/>
                    <a:pt x="11" y="47"/>
                    <a:pt x="11" y="47"/>
                  </a:cubicBezTo>
                  <a:cubicBezTo>
                    <a:pt x="11" y="24"/>
                    <a:pt x="11" y="24"/>
                    <a:pt x="11" y="24"/>
                  </a:cubicBezTo>
                  <a:cubicBezTo>
                    <a:pt x="11" y="19"/>
                    <a:pt x="12" y="16"/>
                    <a:pt x="14" y="14"/>
                  </a:cubicBezTo>
                  <a:cubicBezTo>
                    <a:pt x="16" y="11"/>
                    <a:pt x="18" y="10"/>
                    <a:pt x="21" y="10"/>
                  </a:cubicBezTo>
                  <a:cubicBezTo>
                    <a:pt x="22" y="10"/>
                    <a:pt x="23" y="10"/>
                    <a:pt x="24" y="10"/>
                  </a:cubicBezTo>
                  <a:cubicBezTo>
                    <a:pt x="26" y="11"/>
                    <a:pt x="26" y="11"/>
                    <a:pt x="27" y="11"/>
                  </a:cubicBezTo>
                  <a:cubicBezTo>
                    <a:pt x="27" y="12"/>
                    <a:pt x="27" y="12"/>
                    <a:pt x="27" y="12"/>
                  </a:cubicBezTo>
                  <a:cubicBezTo>
                    <a:pt x="27" y="1"/>
                    <a:pt x="27" y="1"/>
                    <a:pt x="27" y="1"/>
                  </a:cubicBezTo>
                  <a:cubicBezTo>
                    <a:pt x="27" y="1"/>
                    <a:pt x="27" y="1"/>
                    <a:pt x="27" y="1"/>
                  </a:cubicBezTo>
                  <a:cubicBezTo>
                    <a:pt x="26" y="0"/>
                    <a:pt x="25"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18CF035F-07FA-4D4D-B8BD-F97078E08093}"/>
                </a:ext>
              </a:extLst>
            </p:cNvPr>
            <p:cNvSpPr>
              <a:spLocks noEditPoints="1"/>
            </p:cNvSpPr>
            <p:nvPr userDrawn="1"/>
          </p:nvSpPr>
          <p:spPr bwMode="auto">
            <a:xfrm>
              <a:off x="3976" y="2126"/>
              <a:ext cx="114" cy="117"/>
            </a:xfrm>
            <a:custGeom>
              <a:avLst/>
              <a:gdLst>
                <a:gd name="T0" fmla="*/ 33 w 48"/>
                <a:gd name="T1" fmla="*/ 35 h 48"/>
                <a:gd name="T2" fmla="*/ 24 w 48"/>
                <a:gd name="T3" fmla="*/ 39 h 48"/>
                <a:gd name="T4" fmla="*/ 15 w 48"/>
                <a:gd name="T5" fmla="*/ 35 h 48"/>
                <a:gd name="T6" fmla="*/ 11 w 48"/>
                <a:gd name="T7" fmla="*/ 24 h 48"/>
                <a:gd name="T8" fmla="*/ 15 w 48"/>
                <a:gd name="T9" fmla="*/ 13 h 48"/>
                <a:gd name="T10" fmla="*/ 24 w 48"/>
                <a:gd name="T11" fmla="*/ 9 h 48"/>
                <a:gd name="T12" fmla="*/ 33 w 48"/>
                <a:gd name="T13" fmla="*/ 13 h 48"/>
                <a:gd name="T14" fmla="*/ 36 w 48"/>
                <a:gd name="T15" fmla="*/ 24 h 48"/>
                <a:gd name="T16" fmla="*/ 33 w 48"/>
                <a:gd name="T17" fmla="*/ 35 h 48"/>
                <a:gd name="T18" fmla="*/ 25 w 48"/>
                <a:gd name="T19" fmla="*/ 0 h 48"/>
                <a:gd name="T20" fmla="*/ 7 w 48"/>
                <a:gd name="T21" fmla="*/ 6 h 48"/>
                <a:gd name="T22" fmla="*/ 0 w 48"/>
                <a:gd name="T23" fmla="*/ 25 h 48"/>
                <a:gd name="T24" fmla="*/ 6 w 48"/>
                <a:gd name="T25" fmla="*/ 42 h 48"/>
                <a:gd name="T26" fmla="*/ 24 w 48"/>
                <a:gd name="T27" fmla="*/ 48 h 48"/>
                <a:gd name="T28" fmla="*/ 41 w 48"/>
                <a:gd name="T29" fmla="*/ 42 h 48"/>
                <a:gd name="T30" fmla="*/ 48 w 48"/>
                <a:gd name="T31" fmla="*/ 24 h 48"/>
                <a:gd name="T32" fmla="*/ 42 w 48"/>
                <a:gd name="T33" fmla="*/ 6 h 48"/>
                <a:gd name="T34" fmla="*/ 25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5" y="35"/>
                  </a:cubicBezTo>
                  <a:cubicBezTo>
                    <a:pt x="12" y="33"/>
                    <a:pt x="11" y="29"/>
                    <a:pt x="11" y="24"/>
                  </a:cubicBezTo>
                  <a:cubicBezTo>
                    <a:pt x="11" y="19"/>
                    <a:pt x="12" y="15"/>
                    <a:pt x="15" y="13"/>
                  </a:cubicBezTo>
                  <a:cubicBezTo>
                    <a:pt x="17" y="10"/>
                    <a:pt x="20" y="9"/>
                    <a:pt x="24" y="9"/>
                  </a:cubicBezTo>
                  <a:cubicBezTo>
                    <a:pt x="28" y="9"/>
                    <a:pt x="31" y="10"/>
                    <a:pt x="33" y="13"/>
                  </a:cubicBezTo>
                  <a:cubicBezTo>
                    <a:pt x="35" y="15"/>
                    <a:pt x="36" y="19"/>
                    <a:pt x="36" y="24"/>
                  </a:cubicBezTo>
                  <a:cubicBezTo>
                    <a:pt x="36" y="29"/>
                    <a:pt x="35" y="33"/>
                    <a:pt x="33" y="35"/>
                  </a:cubicBezTo>
                  <a:moveTo>
                    <a:pt x="25" y="0"/>
                  </a:moveTo>
                  <a:cubicBezTo>
                    <a:pt x="17" y="0"/>
                    <a:pt x="11" y="2"/>
                    <a:pt x="7" y="6"/>
                  </a:cubicBezTo>
                  <a:cubicBezTo>
                    <a:pt x="2" y="11"/>
                    <a:pt x="0" y="17"/>
                    <a:pt x="0" y="25"/>
                  </a:cubicBezTo>
                  <a:cubicBezTo>
                    <a:pt x="0" y="32"/>
                    <a:pt x="2" y="38"/>
                    <a:pt x="6" y="42"/>
                  </a:cubicBezTo>
                  <a:cubicBezTo>
                    <a:pt x="11" y="46"/>
                    <a:pt x="16" y="48"/>
                    <a:pt x="24" y="48"/>
                  </a:cubicBezTo>
                  <a:cubicBezTo>
                    <a:pt x="31" y="48"/>
                    <a:pt x="37" y="46"/>
                    <a:pt x="41" y="42"/>
                  </a:cubicBezTo>
                  <a:cubicBezTo>
                    <a:pt x="46" y="37"/>
                    <a:pt x="48" y="31"/>
                    <a:pt x="48" y="24"/>
                  </a:cubicBezTo>
                  <a:cubicBezTo>
                    <a:pt x="48" y="16"/>
                    <a:pt x="46" y="10"/>
                    <a:pt x="42" y="6"/>
                  </a:cubicBezTo>
                  <a:cubicBezTo>
                    <a:pt x="38" y="2"/>
                    <a:pt x="32"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1">
              <a:extLst>
                <a:ext uri="{FF2B5EF4-FFF2-40B4-BE49-F238E27FC236}">
                  <a16:creationId xmlns:a16="http://schemas.microsoft.com/office/drawing/2014/main" id="{E46ECE4F-850E-4CC0-BA48-89DD110E5F86}"/>
                </a:ext>
              </a:extLst>
            </p:cNvPr>
            <p:cNvSpPr>
              <a:spLocks/>
            </p:cNvSpPr>
            <p:nvPr userDrawn="1"/>
          </p:nvSpPr>
          <p:spPr bwMode="auto">
            <a:xfrm>
              <a:off x="4102" y="2126"/>
              <a:ext cx="73" cy="117"/>
            </a:xfrm>
            <a:custGeom>
              <a:avLst/>
              <a:gdLst>
                <a:gd name="T0" fmla="*/ 19 w 31"/>
                <a:gd name="T1" fmla="*/ 20 h 48"/>
                <a:gd name="T2" fmla="*/ 13 w 31"/>
                <a:gd name="T3" fmla="*/ 17 h 48"/>
                <a:gd name="T4" fmla="*/ 11 w 31"/>
                <a:gd name="T5" fmla="*/ 13 h 48"/>
                <a:gd name="T6" fmla="*/ 13 w 31"/>
                <a:gd name="T7" fmla="*/ 10 h 48"/>
                <a:gd name="T8" fmla="*/ 18 w 31"/>
                <a:gd name="T9" fmla="*/ 8 h 48"/>
                <a:gd name="T10" fmla="*/ 23 w 31"/>
                <a:gd name="T11" fmla="*/ 9 h 48"/>
                <a:gd name="T12" fmla="*/ 28 w 31"/>
                <a:gd name="T13" fmla="*/ 12 h 48"/>
                <a:gd name="T14" fmla="*/ 29 w 31"/>
                <a:gd name="T15" fmla="*/ 12 h 48"/>
                <a:gd name="T16" fmla="*/ 29 w 31"/>
                <a:gd name="T17" fmla="*/ 2 h 48"/>
                <a:gd name="T18" fmla="*/ 28 w 31"/>
                <a:gd name="T19" fmla="*/ 2 h 48"/>
                <a:gd name="T20" fmla="*/ 23 w 31"/>
                <a:gd name="T21" fmla="*/ 0 h 48"/>
                <a:gd name="T22" fmla="*/ 18 w 31"/>
                <a:gd name="T23" fmla="*/ 0 h 48"/>
                <a:gd name="T24" fmla="*/ 5 w 31"/>
                <a:gd name="T25" fmla="*/ 4 h 48"/>
                <a:gd name="T26" fmla="*/ 0 w 31"/>
                <a:gd name="T27" fmla="*/ 14 h 48"/>
                <a:gd name="T28" fmla="*/ 1 w 31"/>
                <a:gd name="T29" fmla="*/ 20 h 48"/>
                <a:gd name="T30" fmla="*/ 4 w 31"/>
                <a:gd name="T31" fmla="*/ 24 h 48"/>
                <a:gd name="T32" fmla="*/ 11 w 31"/>
                <a:gd name="T33" fmla="*/ 28 h 48"/>
                <a:gd name="T34" fmla="*/ 17 w 31"/>
                <a:gd name="T35" fmla="*/ 30 h 48"/>
                <a:gd name="T36" fmla="*/ 19 w 31"/>
                <a:gd name="T37" fmla="*/ 32 h 48"/>
                <a:gd name="T38" fmla="*/ 20 w 31"/>
                <a:gd name="T39" fmla="*/ 35 h 48"/>
                <a:gd name="T40" fmla="*/ 13 w 31"/>
                <a:gd name="T41" fmla="*/ 40 h 48"/>
                <a:gd name="T42" fmla="*/ 7 w 31"/>
                <a:gd name="T43" fmla="*/ 39 h 48"/>
                <a:gd name="T44" fmla="*/ 1 w 31"/>
                <a:gd name="T45" fmla="*/ 35 h 48"/>
                <a:gd name="T46" fmla="*/ 0 w 31"/>
                <a:gd name="T47" fmla="*/ 35 h 48"/>
                <a:gd name="T48" fmla="*/ 0 w 31"/>
                <a:gd name="T49" fmla="*/ 46 h 48"/>
                <a:gd name="T50" fmla="*/ 0 w 31"/>
                <a:gd name="T51" fmla="*/ 46 h 48"/>
                <a:gd name="T52" fmla="*/ 6 w 31"/>
                <a:gd name="T53" fmla="*/ 48 h 48"/>
                <a:gd name="T54" fmla="*/ 12 w 31"/>
                <a:gd name="T55" fmla="*/ 48 h 48"/>
                <a:gd name="T56" fmla="*/ 26 w 31"/>
                <a:gd name="T57" fmla="*/ 44 h 48"/>
                <a:gd name="T58" fmla="*/ 31 w 31"/>
                <a:gd name="T59" fmla="*/ 34 h 48"/>
                <a:gd name="T60" fmla="*/ 28 w 31"/>
                <a:gd name="T61" fmla="*/ 26 h 48"/>
                <a:gd name="T62" fmla="*/ 19 w 31"/>
                <a:gd name="T6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48">
                  <a:moveTo>
                    <a:pt x="19" y="20"/>
                  </a:moveTo>
                  <a:cubicBezTo>
                    <a:pt x="16" y="19"/>
                    <a:pt x="13" y="17"/>
                    <a:pt x="13" y="17"/>
                  </a:cubicBezTo>
                  <a:cubicBezTo>
                    <a:pt x="12" y="16"/>
                    <a:pt x="11" y="15"/>
                    <a:pt x="11" y="13"/>
                  </a:cubicBezTo>
                  <a:cubicBezTo>
                    <a:pt x="11" y="12"/>
                    <a:pt x="12" y="11"/>
                    <a:pt x="13" y="10"/>
                  </a:cubicBezTo>
                  <a:cubicBezTo>
                    <a:pt x="14" y="9"/>
                    <a:pt x="16" y="8"/>
                    <a:pt x="18" y="8"/>
                  </a:cubicBezTo>
                  <a:cubicBezTo>
                    <a:pt x="19" y="8"/>
                    <a:pt x="21" y="9"/>
                    <a:pt x="23" y="9"/>
                  </a:cubicBezTo>
                  <a:cubicBezTo>
                    <a:pt x="25" y="10"/>
                    <a:pt x="27" y="11"/>
                    <a:pt x="28" y="12"/>
                  </a:cubicBezTo>
                  <a:cubicBezTo>
                    <a:pt x="29" y="12"/>
                    <a:pt x="29" y="12"/>
                    <a:pt x="29" y="12"/>
                  </a:cubicBezTo>
                  <a:cubicBezTo>
                    <a:pt x="29" y="2"/>
                    <a:pt x="29" y="2"/>
                    <a:pt x="29" y="2"/>
                  </a:cubicBezTo>
                  <a:cubicBezTo>
                    <a:pt x="28" y="2"/>
                    <a:pt x="28" y="2"/>
                    <a:pt x="28" y="2"/>
                  </a:cubicBezTo>
                  <a:cubicBezTo>
                    <a:pt x="27" y="1"/>
                    <a:pt x="25" y="1"/>
                    <a:pt x="23" y="0"/>
                  </a:cubicBezTo>
                  <a:cubicBezTo>
                    <a:pt x="21" y="0"/>
                    <a:pt x="20" y="0"/>
                    <a:pt x="18" y="0"/>
                  </a:cubicBezTo>
                  <a:cubicBezTo>
                    <a:pt x="13" y="0"/>
                    <a:pt x="8" y="1"/>
                    <a:pt x="5" y="4"/>
                  </a:cubicBezTo>
                  <a:cubicBezTo>
                    <a:pt x="2" y="6"/>
                    <a:pt x="0" y="10"/>
                    <a:pt x="0" y="14"/>
                  </a:cubicBezTo>
                  <a:cubicBezTo>
                    <a:pt x="0" y="16"/>
                    <a:pt x="0" y="18"/>
                    <a:pt x="1" y="20"/>
                  </a:cubicBezTo>
                  <a:cubicBezTo>
                    <a:pt x="2" y="21"/>
                    <a:pt x="3" y="23"/>
                    <a:pt x="4" y="24"/>
                  </a:cubicBezTo>
                  <a:cubicBezTo>
                    <a:pt x="6" y="25"/>
                    <a:pt x="8" y="27"/>
                    <a:pt x="11" y="28"/>
                  </a:cubicBezTo>
                  <a:cubicBezTo>
                    <a:pt x="14" y="29"/>
                    <a:pt x="16" y="30"/>
                    <a:pt x="17" y="30"/>
                  </a:cubicBezTo>
                  <a:cubicBezTo>
                    <a:pt x="18" y="31"/>
                    <a:pt x="19" y="32"/>
                    <a:pt x="19" y="32"/>
                  </a:cubicBezTo>
                  <a:cubicBezTo>
                    <a:pt x="20" y="33"/>
                    <a:pt x="20" y="34"/>
                    <a:pt x="20" y="35"/>
                  </a:cubicBezTo>
                  <a:cubicBezTo>
                    <a:pt x="20" y="38"/>
                    <a:pt x="18" y="40"/>
                    <a:pt x="13" y="40"/>
                  </a:cubicBezTo>
                  <a:cubicBezTo>
                    <a:pt x="11" y="40"/>
                    <a:pt x="9" y="39"/>
                    <a:pt x="7" y="39"/>
                  </a:cubicBezTo>
                  <a:cubicBezTo>
                    <a:pt x="5" y="38"/>
                    <a:pt x="2" y="37"/>
                    <a:pt x="1" y="35"/>
                  </a:cubicBezTo>
                  <a:cubicBezTo>
                    <a:pt x="0" y="35"/>
                    <a:pt x="0" y="35"/>
                    <a:pt x="0" y="35"/>
                  </a:cubicBezTo>
                  <a:cubicBezTo>
                    <a:pt x="0" y="46"/>
                    <a:pt x="0" y="46"/>
                    <a:pt x="0" y="46"/>
                  </a:cubicBezTo>
                  <a:cubicBezTo>
                    <a:pt x="0" y="46"/>
                    <a:pt x="0" y="46"/>
                    <a:pt x="0" y="46"/>
                  </a:cubicBezTo>
                  <a:cubicBezTo>
                    <a:pt x="2" y="47"/>
                    <a:pt x="4" y="47"/>
                    <a:pt x="6" y="48"/>
                  </a:cubicBezTo>
                  <a:cubicBezTo>
                    <a:pt x="8" y="48"/>
                    <a:pt x="11" y="48"/>
                    <a:pt x="12" y="48"/>
                  </a:cubicBezTo>
                  <a:cubicBezTo>
                    <a:pt x="18" y="48"/>
                    <a:pt x="23" y="47"/>
                    <a:pt x="26" y="44"/>
                  </a:cubicBezTo>
                  <a:cubicBezTo>
                    <a:pt x="29" y="42"/>
                    <a:pt x="31" y="38"/>
                    <a:pt x="31" y="34"/>
                  </a:cubicBezTo>
                  <a:cubicBezTo>
                    <a:pt x="31" y="31"/>
                    <a:pt x="30" y="28"/>
                    <a:pt x="28" y="26"/>
                  </a:cubicBezTo>
                  <a:cubicBezTo>
                    <a:pt x="26" y="24"/>
                    <a:pt x="23" y="22"/>
                    <a:pt x="1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1724FCA1-AFF1-4199-858D-03104FC37577}"/>
                </a:ext>
              </a:extLst>
            </p:cNvPr>
            <p:cNvSpPr>
              <a:spLocks noEditPoints="1"/>
            </p:cNvSpPr>
            <p:nvPr userDrawn="1"/>
          </p:nvSpPr>
          <p:spPr bwMode="auto">
            <a:xfrm>
              <a:off x="4187" y="2126"/>
              <a:ext cx="113" cy="117"/>
            </a:xfrm>
            <a:custGeom>
              <a:avLst/>
              <a:gdLst>
                <a:gd name="T0" fmla="*/ 33 w 48"/>
                <a:gd name="T1" fmla="*/ 35 h 48"/>
                <a:gd name="T2" fmla="*/ 24 w 48"/>
                <a:gd name="T3" fmla="*/ 39 h 48"/>
                <a:gd name="T4" fmla="*/ 14 w 48"/>
                <a:gd name="T5" fmla="*/ 35 h 48"/>
                <a:gd name="T6" fmla="*/ 11 w 48"/>
                <a:gd name="T7" fmla="*/ 24 h 48"/>
                <a:gd name="T8" fmla="*/ 14 w 48"/>
                <a:gd name="T9" fmla="*/ 13 h 48"/>
                <a:gd name="T10" fmla="*/ 24 w 48"/>
                <a:gd name="T11" fmla="*/ 9 h 48"/>
                <a:gd name="T12" fmla="*/ 33 w 48"/>
                <a:gd name="T13" fmla="*/ 13 h 48"/>
                <a:gd name="T14" fmla="*/ 36 w 48"/>
                <a:gd name="T15" fmla="*/ 24 h 48"/>
                <a:gd name="T16" fmla="*/ 33 w 48"/>
                <a:gd name="T17" fmla="*/ 35 h 48"/>
                <a:gd name="T18" fmla="*/ 24 w 48"/>
                <a:gd name="T19" fmla="*/ 0 h 48"/>
                <a:gd name="T20" fmla="*/ 6 w 48"/>
                <a:gd name="T21" fmla="*/ 6 h 48"/>
                <a:gd name="T22" fmla="*/ 0 w 48"/>
                <a:gd name="T23" fmla="*/ 25 h 48"/>
                <a:gd name="T24" fmla="*/ 6 w 48"/>
                <a:gd name="T25" fmla="*/ 42 h 48"/>
                <a:gd name="T26" fmla="*/ 23 w 48"/>
                <a:gd name="T27" fmla="*/ 48 h 48"/>
                <a:gd name="T28" fmla="*/ 41 w 48"/>
                <a:gd name="T29" fmla="*/ 42 h 48"/>
                <a:gd name="T30" fmla="*/ 48 w 48"/>
                <a:gd name="T31" fmla="*/ 24 h 48"/>
                <a:gd name="T32" fmla="*/ 41 w 48"/>
                <a:gd name="T33" fmla="*/ 6 h 48"/>
                <a:gd name="T34" fmla="*/ 24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4" y="35"/>
                  </a:cubicBezTo>
                  <a:cubicBezTo>
                    <a:pt x="12" y="33"/>
                    <a:pt x="11" y="29"/>
                    <a:pt x="11" y="24"/>
                  </a:cubicBezTo>
                  <a:cubicBezTo>
                    <a:pt x="11" y="19"/>
                    <a:pt x="12" y="15"/>
                    <a:pt x="14" y="13"/>
                  </a:cubicBezTo>
                  <a:cubicBezTo>
                    <a:pt x="17" y="10"/>
                    <a:pt x="20" y="9"/>
                    <a:pt x="24" y="9"/>
                  </a:cubicBezTo>
                  <a:cubicBezTo>
                    <a:pt x="28" y="9"/>
                    <a:pt x="31" y="10"/>
                    <a:pt x="33" y="13"/>
                  </a:cubicBezTo>
                  <a:cubicBezTo>
                    <a:pt x="35" y="15"/>
                    <a:pt x="36" y="19"/>
                    <a:pt x="36" y="24"/>
                  </a:cubicBezTo>
                  <a:cubicBezTo>
                    <a:pt x="36" y="29"/>
                    <a:pt x="35" y="33"/>
                    <a:pt x="33" y="35"/>
                  </a:cubicBezTo>
                  <a:moveTo>
                    <a:pt x="24" y="0"/>
                  </a:moveTo>
                  <a:cubicBezTo>
                    <a:pt x="17" y="0"/>
                    <a:pt x="11" y="2"/>
                    <a:pt x="6" y="6"/>
                  </a:cubicBezTo>
                  <a:cubicBezTo>
                    <a:pt x="2" y="11"/>
                    <a:pt x="0" y="17"/>
                    <a:pt x="0" y="25"/>
                  </a:cubicBezTo>
                  <a:cubicBezTo>
                    <a:pt x="0" y="32"/>
                    <a:pt x="2" y="38"/>
                    <a:pt x="6" y="42"/>
                  </a:cubicBezTo>
                  <a:cubicBezTo>
                    <a:pt x="10" y="46"/>
                    <a:pt x="16" y="48"/>
                    <a:pt x="23" y="48"/>
                  </a:cubicBezTo>
                  <a:cubicBezTo>
                    <a:pt x="31" y="48"/>
                    <a:pt x="37" y="46"/>
                    <a:pt x="41" y="42"/>
                  </a:cubicBezTo>
                  <a:cubicBezTo>
                    <a:pt x="45" y="37"/>
                    <a:pt x="48" y="31"/>
                    <a:pt x="48" y="24"/>
                  </a:cubicBezTo>
                  <a:cubicBezTo>
                    <a:pt x="48" y="16"/>
                    <a:pt x="46" y="10"/>
                    <a:pt x="41" y="6"/>
                  </a:cubicBezTo>
                  <a:cubicBezTo>
                    <a:pt x="37" y="2"/>
                    <a:pt x="32"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3">
              <a:extLst>
                <a:ext uri="{FF2B5EF4-FFF2-40B4-BE49-F238E27FC236}">
                  <a16:creationId xmlns:a16="http://schemas.microsoft.com/office/drawing/2014/main" id="{1C6F292D-89F8-4E85-8B95-27DA8B16C9EE}"/>
                </a:ext>
              </a:extLst>
            </p:cNvPr>
            <p:cNvSpPr>
              <a:spLocks/>
            </p:cNvSpPr>
            <p:nvPr userDrawn="1"/>
          </p:nvSpPr>
          <p:spPr bwMode="auto">
            <a:xfrm>
              <a:off x="4303" y="2073"/>
              <a:ext cx="135" cy="170"/>
            </a:xfrm>
            <a:custGeom>
              <a:avLst/>
              <a:gdLst>
                <a:gd name="T0" fmla="*/ 57 w 57"/>
                <a:gd name="T1" fmla="*/ 32 h 70"/>
                <a:gd name="T2" fmla="*/ 57 w 57"/>
                <a:gd name="T3" fmla="*/ 23 h 70"/>
                <a:gd name="T4" fmla="*/ 46 w 57"/>
                <a:gd name="T5" fmla="*/ 23 h 70"/>
                <a:gd name="T6" fmla="*/ 46 w 57"/>
                <a:gd name="T7" fmla="*/ 9 h 70"/>
                <a:gd name="T8" fmla="*/ 45 w 57"/>
                <a:gd name="T9" fmla="*/ 9 h 70"/>
                <a:gd name="T10" fmla="*/ 35 w 57"/>
                <a:gd name="T11" fmla="*/ 12 h 70"/>
                <a:gd name="T12" fmla="*/ 35 w 57"/>
                <a:gd name="T13" fmla="*/ 12 h 70"/>
                <a:gd name="T14" fmla="*/ 35 w 57"/>
                <a:gd name="T15" fmla="*/ 23 h 70"/>
                <a:gd name="T16" fmla="*/ 18 w 57"/>
                <a:gd name="T17" fmla="*/ 23 h 70"/>
                <a:gd name="T18" fmla="*/ 18 w 57"/>
                <a:gd name="T19" fmla="*/ 17 h 70"/>
                <a:gd name="T20" fmla="*/ 20 w 57"/>
                <a:gd name="T21" fmla="*/ 11 h 70"/>
                <a:gd name="T22" fmla="*/ 25 w 57"/>
                <a:gd name="T23" fmla="*/ 9 h 70"/>
                <a:gd name="T24" fmla="*/ 30 w 57"/>
                <a:gd name="T25" fmla="*/ 10 h 70"/>
                <a:gd name="T26" fmla="*/ 31 w 57"/>
                <a:gd name="T27" fmla="*/ 10 h 70"/>
                <a:gd name="T28" fmla="*/ 31 w 57"/>
                <a:gd name="T29" fmla="*/ 1 h 70"/>
                <a:gd name="T30" fmla="*/ 30 w 57"/>
                <a:gd name="T31" fmla="*/ 0 h 70"/>
                <a:gd name="T32" fmla="*/ 24 w 57"/>
                <a:gd name="T33" fmla="*/ 0 h 70"/>
                <a:gd name="T34" fmla="*/ 15 w 57"/>
                <a:gd name="T35" fmla="*/ 2 h 70"/>
                <a:gd name="T36" fmla="*/ 9 w 57"/>
                <a:gd name="T37" fmla="*/ 8 h 70"/>
                <a:gd name="T38" fmla="*/ 7 w 57"/>
                <a:gd name="T39" fmla="*/ 16 h 70"/>
                <a:gd name="T40" fmla="*/ 7 w 57"/>
                <a:gd name="T41" fmla="*/ 23 h 70"/>
                <a:gd name="T42" fmla="*/ 0 w 57"/>
                <a:gd name="T43" fmla="*/ 23 h 70"/>
                <a:gd name="T44" fmla="*/ 0 w 57"/>
                <a:gd name="T45" fmla="*/ 32 h 70"/>
                <a:gd name="T46" fmla="*/ 7 w 57"/>
                <a:gd name="T47" fmla="*/ 32 h 70"/>
                <a:gd name="T48" fmla="*/ 7 w 57"/>
                <a:gd name="T49" fmla="*/ 69 h 70"/>
                <a:gd name="T50" fmla="*/ 18 w 57"/>
                <a:gd name="T51" fmla="*/ 69 h 70"/>
                <a:gd name="T52" fmla="*/ 18 w 57"/>
                <a:gd name="T53" fmla="*/ 32 h 70"/>
                <a:gd name="T54" fmla="*/ 35 w 57"/>
                <a:gd name="T55" fmla="*/ 32 h 70"/>
                <a:gd name="T56" fmla="*/ 35 w 57"/>
                <a:gd name="T57" fmla="*/ 56 h 70"/>
                <a:gd name="T58" fmla="*/ 49 w 57"/>
                <a:gd name="T59" fmla="*/ 70 h 70"/>
                <a:gd name="T60" fmla="*/ 53 w 57"/>
                <a:gd name="T61" fmla="*/ 70 h 70"/>
                <a:gd name="T62" fmla="*/ 57 w 57"/>
                <a:gd name="T63" fmla="*/ 69 h 70"/>
                <a:gd name="T64" fmla="*/ 57 w 57"/>
                <a:gd name="T65" fmla="*/ 69 h 70"/>
                <a:gd name="T66" fmla="*/ 57 w 57"/>
                <a:gd name="T67" fmla="*/ 60 h 70"/>
                <a:gd name="T68" fmla="*/ 56 w 57"/>
                <a:gd name="T69" fmla="*/ 60 h 70"/>
                <a:gd name="T70" fmla="*/ 54 w 57"/>
                <a:gd name="T71" fmla="*/ 61 h 70"/>
                <a:gd name="T72" fmla="*/ 52 w 57"/>
                <a:gd name="T73" fmla="*/ 61 h 70"/>
                <a:gd name="T74" fmla="*/ 47 w 57"/>
                <a:gd name="T75" fmla="*/ 60 h 70"/>
                <a:gd name="T76" fmla="*/ 46 w 57"/>
                <a:gd name="T77" fmla="*/ 54 h 70"/>
                <a:gd name="T78" fmla="*/ 46 w 57"/>
                <a:gd name="T79" fmla="*/ 32 h 70"/>
                <a:gd name="T80" fmla="*/ 57 w 57"/>
                <a:gd name="T81"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70">
                  <a:moveTo>
                    <a:pt x="57" y="32"/>
                  </a:moveTo>
                  <a:cubicBezTo>
                    <a:pt x="57" y="23"/>
                    <a:pt x="57" y="23"/>
                    <a:pt x="57" y="23"/>
                  </a:cubicBezTo>
                  <a:cubicBezTo>
                    <a:pt x="46" y="23"/>
                    <a:pt x="46" y="23"/>
                    <a:pt x="46" y="23"/>
                  </a:cubicBezTo>
                  <a:cubicBezTo>
                    <a:pt x="46" y="9"/>
                    <a:pt x="46" y="9"/>
                    <a:pt x="46" y="9"/>
                  </a:cubicBezTo>
                  <a:cubicBezTo>
                    <a:pt x="45" y="9"/>
                    <a:pt x="45" y="9"/>
                    <a:pt x="45" y="9"/>
                  </a:cubicBezTo>
                  <a:cubicBezTo>
                    <a:pt x="35" y="12"/>
                    <a:pt x="35" y="12"/>
                    <a:pt x="35" y="12"/>
                  </a:cubicBezTo>
                  <a:cubicBezTo>
                    <a:pt x="35" y="12"/>
                    <a:pt x="35" y="12"/>
                    <a:pt x="35" y="12"/>
                  </a:cubicBezTo>
                  <a:cubicBezTo>
                    <a:pt x="35" y="23"/>
                    <a:pt x="35" y="23"/>
                    <a:pt x="35" y="23"/>
                  </a:cubicBezTo>
                  <a:cubicBezTo>
                    <a:pt x="18" y="23"/>
                    <a:pt x="18" y="23"/>
                    <a:pt x="18" y="23"/>
                  </a:cubicBezTo>
                  <a:cubicBezTo>
                    <a:pt x="18" y="17"/>
                    <a:pt x="18" y="17"/>
                    <a:pt x="18" y="17"/>
                  </a:cubicBezTo>
                  <a:cubicBezTo>
                    <a:pt x="18" y="14"/>
                    <a:pt x="19" y="12"/>
                    <a:pt x="20" y="11"/>
                  </a:cubicBezTo>
                  <a:cubicBezTo>
                    <a:pt x="21" y="9"/>
                    <a:pt x="23" y="9"/>
                    <a:pt x="25" y="9"/>
                  </a:cubicBezTo>
                  <a:cubicBezTo>
                    <a:pt x="27" y="9"/>
                    <a:pt x="28" y="9"/>
                    <a:pt x="30" y="10"/>
                  </a:cubicBezTo>
                  <a:cubicBezTo>
                    <a:pt x="31" y="10"/>
                    <a:pt x="31" y="10"/>
                    <a:pt x="31" y="10"/>
                  </a:cubicBezTo>
                  <a:cubicBezTo>
                    <a:pt x="31" y="1"/>
                    <a:pt x="31" y="1"/>
                    <a:pt x="31" y="1"/>
                  </a:cubicBezTo>
                  <a:cubicBezTo>
                    <a:pt x="30" y="0"/>
                    <a:pt x="30" y="0"/>
                    <a:pt x="30" y="0"/>
                  </a:cubicBezTo>
                  <a:cubicBezTo>
                    <a:pt x="29" y="0"/>
                    <a:pt x="27" y="0"/>
                    <a:pt x="24" y="0"/>
                  </a:cubicBezTo>
                  <a:cubicBezTo>
                    <a:pt x="21" y="0"/>
                    <a:pt x="18" y="0"/>
                    <a:pt x="15" y="2"/>
                  </a:cubicBezTo>
                  <a:cubicBezTo>
                    <a:pt x="13" y="3"/>
                    <a:pt x="11" y="5"/>
                    <a:pt x="9" y="8"/>
                  </a:cubicBezTo>
                  <a:cubicBezTo>
                    <a:pt x="8" y="10"/>
                    <a:pt x="7" y="13"/>
                    <a:pt x="7" y="16"/>
                  </a:cubicBezTo>
                  <a:cubicBezTo>
                    <a:pt x="7" y="23"/>
                    <a:pt x="7" y="23"/>
                    <a:pt x="7" y="23"/>
                  </a:cubicBezTo>
                  <a:cubicBezTo>
                    <a:pt x="0" y="23"/>
                    <a:pt x="0" y="23"/>
                    <a:pt x="0" y="23"/>
                  </a:cubicBezTo>
                  <a:cubicBezTo>
                    <a:pt x="0" y="32"/>
                    <a:pt x="0" y="32"/>
                    <a:pt x="0" y="32"/>
                  </a:cubicBezTo>
                  <a:cubicBezTo>
                    <a:pt x="7" y="32"/>
                    <a:pt x="7" y="32"/>
                    <a:pt x="7" y="32"/>
                  </a:cubicBezTo>
                  <a:cubicBezTo>
                    <a:pt x="7" y="69"/>
                    <a:pt x="7" y="69"/>
                    <a:pt x="7" y="69"/>
                  </a:cubicBezTo>
                  <a:cubicBezTo>
                    <a:pt x="18" y="69"/>
                    <a:pt x="18" y="69"/>
                    <a:pt x="18" y="69"/>
                  </a:cubicBezTo>
                  <a:cubicBezTo>
                    <a:pt x="18" y="32"/>
                    <a:pt x="18" y="32"/>
                    <a:pt x="18" y="32"/>
                  </a:cubicBezTo>
                  <a:cubicBezTo>
                    <a:pt x="35" y="32"/>
                    <a:pt x="35" y="32"/>
                    <a:pt x="35" y="32"/>
                  </a:cubicBezTo>
                  <a:cubicBezTo>
                    <a:pt x="35" y="56"/>
                    <a:pt x="35" y="56"/>
                    <a:pt x="35" y="56"/>
                  </a:cubicBezTo>
                  <a:cubicBezTo>
                    <a:pt x="35" y="65"/>
                    <a:pt x="39" y="70"/>
                    <a:pt x="49" y="70"/>
                  </a:cubicBezTo>
                  <a:cubicBezTo>
                    <a:pt x="50" y="70"/>
                    <a:pt x="52" y="70"/>
                    <a:pt x="53" y="70"/>
                  </a:cubicBezTo>
                  <a:cubicBezTo>
                    <a:pt x="55" y="70"/>
                    <a:pt x="56" y="69"/>
                    <a:pt x="57" y="69"/>
                  </a:cubicBezTo>
                  <a:cubicBezTo>
                    <a:pt x="57" y="69"/>
                    <a:pt x="57" y="69"/>
                    <a:pt x="57" y="69"/>
                  </a:cubicBezTo>
                  <a:cubicBezTo>
                    <a:pt x="57" y="60"/>
                    <a:pt x="57" y="60"/>
                    <a:pt x="57" y="60"/>
                  </a:cubicBezTo>
                  <a:cubicBezTo>
                    <a:pt x="56" y="60"/>
                    <a:pt x="56" y="60"/>
                    <a:pt x="56" y="60"/>
                  </a:cubicBezTo>
                  <a:cubicBezTo>
                    <a:pt x="56" y="60"/>
                    <a:pt x="55" y="61"/>
                    <a:pt x="54" y="61"/>
                  </a:cubicBezTo>
                  <a:cubicBezTo>
                    <a:pt x="53" y="61"/>
                    <a:pt x="53" y="61"/>
                    <a:pt x="52" y="61"/>
                  </a:cubicBezTo>
                  <a:cubicBezTo>
                    <a:pt x="50" y="61"/>
                    <a:pt x="48" y="61"/>
                    <a:pt x="47" y="60"/>
                  </a:cubicBezTo>
                  <a:cubicBezTo>
                    <a:pt x="46" y="59"/>
                    <a:pt x="46" y="56"/>
                    <a:pt x="46" y="54"/>
                  </a:cubicBezTo>
                  <a:cubicBezTo>
                    <a:pt x="46" y="32"/>
                    <a:pt x="46" y="32"/>
                    <a:pt x="46" y="32"/>
                  </a:cubicBezTo>
                  <a:lnTo>
                    <a:pt x="5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4">
              <a:extLst>
                <a:ext uri="{FF2B5EF4-FFF2-40B4-BE49-F238E27FC236}">
                  <a16:creationId xmlns:a16="http://schemas.microsoft.com/office/drawing/2014/main" id="{9DDA74F0-D370-4680-BE4F-25996A3D8705}"/>
                </a:ext>
              </a:extLst>
            </p:cNvPr>
            <p:cNvSpPr>
              <a:spLocks noChangeArrowheads="1"/>
            </p:cNvSpPr>
            <p:nvPr userDrawn="1"/>
          </p:nvSpPr>
          <p:spPr bwMode="auto">
            <a:xfrm>
              <a:off x="3238"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85">
              <a:extLst>
                <a:ext uri="{FF2B5EF4-FFF2-40B4-BE49-F238E27FC236}">
                  <a16:creationId xmlns:a16="http://schemas.microsoft.com/office/drawing/2014/main" id="{FB477778-EAA6-43EB-8488-2A296386FADC}"/>
                </a:ext>
              </a:extLst>
            </p:cNvPr>
            <p:cNvSpPr>
              <a:spLocks noChangeArrowheads="1"/>
            </p:cNvSpPr>
            <p:nvPr userDrawn="1"/>
          </p:nvSpPr>
          <p:spPr bwMode="auto">
            <a:xfrm>
              <a:off x="3373"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86">
              <a:extLst>
                <a:ext uri="{FF2B5EF4-FFF2-40B4-BE49-F238E27FC236}">
                  <a16:creationId xmlns:a16="http://schemas.microsoft.com/office/drawing/2014/main" id="{A2B81FDB-6E70-4F02-A473-28E291E1959A}"/>
                </a:ext>
              </a:extLst>
            </p:cNvPr>
            <p:cNvSpPr>
              <a:spLocks noChangeArrowheads="1"/>
            </p:cNvSpPr>
            <p:nvPr userDrawn="1"/>
          </p:nvSpPr>
          <p:spPr bwMode="auto">
            <a:xfrm>
              <a:off x="3238"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87">
              <a:extLst>
                <a:ext uri="{FF2B5EF4-FFF2-40B4-BE49-F238E27FC236}">
                  <a16:creationId xmlns:a16="http://schemas.microsoft.com/office/drawing/2014/main" id="{375466FE-2F69-416E-AA43-7DA00A151AA7}"/>
                </a:ext>
              </a:extLst>
            </p:cNvPr>
            <p:cNvSpPr>
              <a:spLocks noChangeArrowheads="1"/>
            </p:cNvSpPr>
            <p:nvPr userDrawn="1"/>
          </p:nvSpPr>
          <p:spPr bwMode="auto">
            <a:xfrm>
              <a:off x="3373"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926246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8959292"/>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2012018"/>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770960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1222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831252"/>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5958458"/>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73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179262231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3225997740"/>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409049364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0210473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97771353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5811174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419614889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3902478794"/>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9639120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297791024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29405704"/>
      </p:ext>
    </p:extLst>
  </p:cSld>
  <p:clrMapOvr>
    <a:overrideClrMapping bg1="dk1" tx1="lt1" bg2="dk2" tx2="lt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8404879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4907000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730592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3E6C-C62E-0146-9131-9B7D520435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6F1401-6437-7F4F-800D-CD4855C1EC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A5F7A-7D12-D844-887C-96ECC63600E6}"/>
              </a:ext>
            </a:extLst>
          </p:cNvPr>
          <p:cNvSpPr>
            <a:spLocks noGrp="1"/>
          </p:cNvSpPr>
          <p:nvPr>
            <p:ph type="dt" sz="half" idx="10"/>
          </p:nvPr>
        </p:nvSpPr>
        <p:spPr/>
        <p:txBody>
          <a:bodyPr/>
          <a:lstStyle/>
          <a:p>
            <a:fld id="{948CF340-0DFA-D844-871A-6D8CDF5DBC0F}" type="datetimeFigureOut">
              <a:rPr lang="en-US" smtClean="0"/>
              <a:t>1/18/2021</a:t>
            </a:fld>
            <a:endParaRPr lang="en-US"/>
          </a:p>
        </p:txBody>
      </p:sp>
      <p:sp>
        <p:nvSpPr>
          <p:cNvPr id="5" name="Footer Placeholder 4">
            <a:extLst>
              <a:ext uri="{FF2B5EF4-FFF2-40B4-BE49-F238E27FC236}">
                <a16:creationId xmlns:a16="http://schemas.microsoft.com/office/drawing/2014/main" id="{C7AE17D1-52C1-3749-AF4D-A3708C513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12B4-F506-AD44-89F9-38B360E3A2AE}"/>
              </a:ext>
            </a:extLst>
          </p:cNvPr>
          <p:cNvSpPr>
            <a:spLocks noGrp="1"/>
          </p:cNvSpPr>
          <p:nvPr>
            <p:ph type="sldNum" sz="quarter" idx="12"/>
          </p:nvPr>
        </p:nvSpPr>
        <p:spPr/>
        <p:txBody>
          <a:bodyPr/>
          <a:lstStyle/>
          <a:p>
            <a:fld id="{16A68EA5-A480-9548-B9E9-B50CDD58BDA5}" type="slidenum">
              <a:rPr lang="en-US" smtClean="0"/>
              <a:t>‹#›</a:t>
            </a:fld>
            <a:endParaRPr lang="en-US"/>
          </a:p>
        </p:txBody>
      </p:sp>
    </p:spTree>
    <p:extLst>
      <p:ext uri="{BB962C8B-B14F-4D97-AF65-F5344CB8AC3E}">
        <p14:creationId xmlns:p14="http://schemas.microsoft.com/office/powerpoint/2010/main" val="33567941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6399690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442810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60245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920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5100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50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908093"/>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01671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3220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919377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97645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2078874"/>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129381"/>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145616"/>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625434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5371577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469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7113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5313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9162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94512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926902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3968097"/>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0731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87CD3-3587-4083-B0A6-9EBA63DC8875}"/>
              </a:ext>
            </a:extLst>
          </p:cNvPr>
          <p:cNvSpPr>
            <a:spLocks noGrp="1"/>
          </p:cNvSpPr>
          <p:nvPr>
            <p:ph type="dt" sz="half" idx="10"/>
          </p:nvPr>
        </p:nvSpPr>
        <p:spPr/>
        <p:txBody>
          <a:bodyPr/>
          <a:lstStyle/>
          <a:p>
            <a:fld id="{837542EF-7F29-4CBE-B039-847A2091EFDF}" type="datetimeFigureOut">
              <a:rPr lang="en-US" smtClean="0"/>
              <a:t>1/18/2021</a:t>
            </a:fld>
            <a:endParaRPr lang="en-US"/>
          </a:p>
        </p:txBody>
      </p:sp>
      <p:sp>
        <p:nvSpPr>
          <p:cNvPr id="3" name="Footer Placeholder 2">
            <a:extLst>
              <a:ext uri="{FF2B5EF4-FFF2-40B4-BE49-F238E27FC236}">
                <a16:creationId xmlns:a16="http://schemas.microsoft.com/office/drawing/2014/main" id="{F58B3122-4468-4EA0-921C-D09311F6F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46908-3D53-458C-8AE9-968F482EB146}"/>
              </a:ext>
            </a:extLst>
          </p:cNvPr>
          <p:cNvSpPr>
            <a:spLocks noGrp="1"/>
          </p:cNvSpPr>
          <p:nvPr>
            <p:ph type="sldNum" sz="quarter" idx="12"/>
          </p:nvPr>
        </p:nvSpPr>
        <p:spPr/>
        <p:txBody>
          <a:bodyPr/>
          <a:lstStyle/>
          <a:p>
            <a:fld id="{4110200B-412B-4FE0-8EC4-FE1B893A7069}" type="slidenum">
              <a:rPr lang="en-US" smtClean="0"/>
              <a:t>‹#›</a:t>
            </a:fld>
            <a:endParaRPr lang="en-US"/>
          </a:p>
        </p:txBody>
      </p:sp>
    </p:spTree>
    <p:extLst>
      <p:ext uri="{BB962C8B-B14F-4D97-AF65-F5344CB8AC3E}">
        <p14:creationId xmlns:p14="http://schemas.microsoft.com/office/powerpoint/2010/main" val="378130452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5"/>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27850984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165349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Light" panose="020B0502040204020203" pitchFamily="34" charset="0"/>
                <a:cs typeface="Segoe UI Light" panose="020B0502040204020203" pitchFamily="34" charset="0"/>
              </a:defRPr>
            </a:lvl1pPr>
            <a:lvl2pPr>
              <a:defRPr b="0" i="0">
                <a:latin typeface="Segoe UI Light" panose="020B0502040204020203" pitchFamily="34" charset="0"/>
                <a:cs typeface="Segoe UI Light" panose="020B0502040204020203" pitchFamily="34" charset="0"/>
              </a:defRPr>
            </a:lvl2pPr>
            <a:lvl3pPr>
              <a:defRPr b="0" i="0">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63345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7776737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09771056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90220536"/>
      </p:ext>
    </p:extLst>
  </p:cSld>
  <p:clrMapOvr>
    <a:overrideClrMapping bg1="lt1" tx1="dk1" bg2="lt2" tx2="dk2" accent1="accent1" accent2="accent2" accent3="accent3" accent4="accent4" accent5="accent5" accent6="accent6" hlink="hlink" folHlink="folHlink"/>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3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76521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5169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BF32-716D-490B-9A67-B62FC2E007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4671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571"/>
          </a:xfrm>
        </p:spPr>
        <p:txBody>
          <a:bodyPr/>
          <a:lstStyle/>
          <a:p>
            <a:endParaRPr lang="en-US"/>
          </a:p>
        </p:txBody>
      </p:sp>
    </p:spTree>
    <p:extLst>
      <p:ext uri="{BB962C8B-B14F-4D97-AF65-F5344CB8AC3E}">
        <p14:creationId xmlns:p14="http://schemas.microsoft.com/office/powerpoint/2010/main" val="84473136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lumMod val="50000"/>
            <a:alpha val="9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540319"/>
      </p:ext>
    </p:extLst>
  </p:cSld>
  <p:clrMapOvr>
    <a:overrideClrMapping bg1="dk1" tx1="lt1" bg2="dk2" tx2="lt2" accent1="accent1" accent2="accent2" accent3="accent3" accent4="accent4" accent5="accent5" accent6="accent6" hlink="hlink" folHlink="folHlink"/>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1605114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4277617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90"/>
            <a:ext cx="11531246" cy="476135"/>
          </a:xfrm>
        </p:spPr>
        <p:txBody>
          <a:bodyPr tIns="0" bIns="109728">
            <a:noAutofit/>
          </a:bodyPr>
          <a:lstStyle>
            <a:lvl1pPr marL="0" indent="0" algn="l" defTabSz="896042"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2267489309"/>
      </p:ext>
    </p:extLst>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0"/>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4577978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617764"/>
      </p:ext>
    </p:extLst>
  </p:cSld>
  <p:clrMapOvr>
    <a:overrideClrMapping bg1="dk1" tx1="lt1" bg2="dk2" tx2="lt2" accent1="accent1" accent2="accent2" accent3="accent3" accent4="accent4" accent5="accent5" accent6="accent6" hlink="hlink" folHlink="folHlink"/>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9586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40724613"/>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2481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4244781"/>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78975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06417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a:lvl1pPr>
          </a:lstStyle>
          <a:p>
            <a:r>
              <a:rPr lang="en-US"/>
              <a:t>Click to edit Master title style</a:t>
            </a:r>
          </a:p>
        </p:txBody>
      </p:sp>
    </p:spTree>
    <p:extLst>
      <p:ext uri="{BB962C8B-B14F-4D97-AF65-F5344CB8AC3E}">
        <p14:creationId xmlns:p14="http://schemas.microsoft.com/office/powerpoint/2010/main" val="304676272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5383469"/>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2993396"/>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1463527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244282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17257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6686521"/>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3770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8597248"/>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560181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8076753"/>
      </p:ext>
    </p:extLst>
  </p:cSld>
  <p:clrMapOvr>
    <a:overrideClrMapping bg1="dk1" tx1="lt1" bg2="dk2" tx2="lt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5223092"/>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0859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458499"/>
      </p:ext>
    </p:extLst>
  </p:cSld>
  <p:clrMapOvr>
    <a:overrideClrMapping bg1="dk1" tx1="lt1" bg2="dk2" tx2="lt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524811"/>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38741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898283"/>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0705124"/>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233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27770242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7906284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328608871"/>
      </p:ext>
    </p:extLst>
  </p:cSld>
  <p:clrMapOvr>
    <a:overrideClrMapping bg1="dk1" tx1="lt1" bg2="dk2" tx2="lt2" accent1="accent1" accent2="accent2" accent3="accent3" accent4="accent4" accent5="accent5" accent6="accent6" hlink="hlink" folHlink="folHlink"/>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33841368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534445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08101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568912"/>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61740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635985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04203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4049191"/>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839042"/>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2876887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516875"/>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441972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8073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4" name="TextBox 7">
            <a:extLst>
              <a:ext uri="{FF2B5EF4-FFF2-40B4-BE49-F238E27FC236}">
                <a16:creationId xmlns:a16="http://schemas.microsoft.com/office/drawing/2014/main" id="{9A1CF91C-B0F0-4801-82CF-FFDAF8F1F495}"/>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968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3241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64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6932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8865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550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59CF7F1-38EB-4947-8D13-6A1A4DAC353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024104"/>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2819552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F4BA2B12-8BCE-4D64-8D0E-DA44C79BF437}"/>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2301192-C7A5-40A5-9BB6-0FB6251CA6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3332166"/>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174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16173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0443162"/>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pic>
        <p:nvPicPr>
          <p:cNvPr id="5" name="MS logo white - EMF" descr="Microsoft logo white text version">
            <a:extLst>
              <a:ext uri="{FF2B5EF4-FFF2-40B4-BE49-F238E27FC236}">
                <a16:creationId xmlns:a16="http://schemas.microsoft.com/office/drawing/2014/main" id="{F42196C3-99EF-4137-BB83-B58034D7B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Inspire event logo">
            <a:extLst>
              <a:ext uri="{FF2B5EF4-FFF2-40B4-BE49-F238E27FC236}">
                <a16:creationId xmlns:a16="http://schemas.microsoft.com/office/drawing/2014/main" id="{0A3CDE55-0F79-40CD-816C-D8B9B5E877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8" name="Picture 7">
            <a:extLst>
              <a:ext uri="{FF2B5EF4-FFF2-40B4-BE49-F238E27FC236}">
                <a16:creationId xmlns:a16="http://schemas.microsoft.com/office/drawing/2014/main" id="{F0874F1B-DC2D-4964-BBCA-95D1A40106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1046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95745450-6EB0-4B50-B567-B97232C58F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55101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98744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201743"/>
      </p:ext>
    </p:extLst>
  </p:cSld>
  <p:clrMapOvr>
    <a:masterClrMapping/>
  </p:clrMapOvr>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47243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25852"/>
      </p:ext>
    </p:extLst>
  </p:cSld>
  <p:clrMapOvr>
    <a:masterClrMapping/>
  </p:clrMapOvr>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86737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5018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211938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B3D5D3D9-BDD2-4BDA-B897-CD048C5C37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4ECB1FEF-5A94-4B5B-AF32-73C3CA4BFDC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3344932718"/>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139D3B05-D23E-45CE-8AD1-BBD3A38B18C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77C2F3EA-6BBA-4C47-988E-6588C45365C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240970587"/>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E15D1B1D-A5DB-49A6-83C2-77F7E90FA4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1DC337C6-9388-4B26-AFEF-A32E13FC3C3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040494549"/>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0014250"/>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1638459"/>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663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5548766"/>
      </p:ext>
    </p:extLst>
  </p:cSld>
  <p:clrMapOvr>
    <a:masterClrMapping/>
  </p:clrMapOvr>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8738612"/>
      </p:ext>
    </p:extLst>
  </p:cSld>
  <p:clrMapOvr>
    <a:masterClrMapping/>
  </p:clrMapOvr>
  <p:hf sldNum="0" hdr="0" ftr="0" dt="0"/>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0272071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086980"/>
      </p:ext>
    </p:extLst>
  </p:cSld>
  <p:clrMapOvr>
    <a:masterClrMapping/>
  </p:clrMapOvr>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55650868"/>
      </p:ext>
    </p:extLst>
  </p:cSld>
  <p:clrMapOvr>
    <a:masterClrMapping/>
  </p:clrMapOvr>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CC551FC-D4F5-43C1-9604-0AD82B967420}"/>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689F48-17F8-4C78-8349-BED18BA50491}"/>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712185"/>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F22CA124-CD18-421D-9D22-13549F7B056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3348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DCB9FD71-DC77-45E2-BCB5-D17FB648B323}"/>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345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6C7041-2C33-45B1-BAE3-90A6D297318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47099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3175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23828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343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47368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6665432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166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6924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950971"/>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16514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4878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7036458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490688"/>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21099174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413339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2725958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927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34987564"/>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589769044"/>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223431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0271538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99632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616955635"/>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914136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8344904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140862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52087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9519404"/>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14227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84509277"/>
      </p:ext>
    </p:extLst>
  </p:cSld>
  <p:clrMapOvr>
    <a:overrideClrMapping bg1="dk1" tx1="lt1" bg2="dk2" tx2="lt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0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504824894"/>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38712174"/>
      </p:ext>
    </p:extLst>
  </p:cSld>
  <p:clrMapOvr>
    <a:overrideClrMapping bg1="dk1" tx1="lt1" bg2="dk2" tx2="lt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257253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91780645"/>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19065808"/>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38225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7856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5" Type="http://schemas.openxmlformats.org/officeDocument/2006/relationships/image" Target="../media/image51.png"/><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image" Target="../media/image1.emf"/><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theme" Target="../theme/theme11.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image" Target="../media/image10.emf"/><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14.emf"/><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theme" Target="../theme/theme4.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25.pn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image" Target="../media/image1.emf"/><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image" Target="../media/image10.emf"/><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theme" Target="../theme/theme5.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image" Target="../media/image2.png"/><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image" Target="../media/image1.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image" Target="../media/image10.emf"/><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theme" Target="../theme/theme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image" Target="../media/image1.emf"/><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8.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image" Target="../media/image10.emf"/><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theme" Target="../theme/theme9.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539306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41962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8397977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6C132C84-BB5D-4D2F-B12E-8F17DC0134E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9041902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5" r:id="rId25"/>
    <p:sldLayoutId id="2147483736" r:id="rId26"/>
  </p:sldLayoutIdLst>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F3BB0566-FDFF-44F1-BEB9-E93CBEA985D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0E7463D5-F0EE-49C6-8149-B87CB33F918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0ABB7A31-92A0-42FE-B7B7-ACFE014C5E1E}"/>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5F163FB-F8B9-4676-9156-05BAB8AEE6B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49409-EB53-47A0-AC78-F9E29428707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260AE0-2531-4896-A891-3E3DE6B47A1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652396-4736-4693-8D4E-23741FE2B45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14CEE3-D7E4-47D6-A9D6-E3AB88C12C9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146C20B-DFD3-4C68-9177-F5013184D99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E96AA9-971E-4E94-9E6C-15AB21E9BB0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42CEF8-74ED-4554-B241-F15B854B390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2B02D53-7E62-40C5-A262-ED6760FFC0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CF9658-A3CC-4632-BF07-6924452EC49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6357B3-F9F4-4B30-A7F1-6646FC46ECA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CE02E8-D442-4DDE-98E3-2BB3A1B0134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86DBA7-0B67-4927-BF41-1BD300F5367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7A65386-71D6-43EF-A7C2-2BD693863FA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E9B097-5071-40A9-A6A2-9E320AF201A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D824DC-31FE-4CC1-A89F-BCC0F699FB0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8F6456-684C-428A-AA08-AE4ABD858B0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7CE7B7-B298-4245-8369-88FB1411750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926B4C-7D0F-44AF-A1CF-BD950A67093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03D12F8-DD9C-4B6A-885B-6FC428CD424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E8A2B6-997F-47AE-845D-6DE9AB3DF5F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551D87-4F7D-434E-97AA-73B1FBED79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9CEA7E-1716-4312-957A-12A1EF1FE9D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4093B2-0135-44AE-972B-335833A135F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129097-58E1-401D-A868-25B323C792F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841F8B-7191-4166-9710-C1357FCD5ACF}"/>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0EB1017-25CE-44D0-861C-4E8D13CD1BE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E877A7F-4B94-4DD8-8780-10BCEC607FF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02102-23D0-4EE8-9D3B-7FECF228F6E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93DE095-7580-4D6A-B139-53702A3FB00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FC5077-C51E-4430-8EE4-D0D4D497ADB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742688D-FAEB-4A68-B146-CCAB5A4D3AC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CC3DF-9200-4BF9-A2CC-C3B6385084E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95723C5-4D35-42DD-B6A2-95458C7BC73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EF656F1-CD85-4D10-8D64-6F372AA22FC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263FCEEB-0DF9-4147-B406-176060AFFCB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6394E86-EE6B-4A83-B07B-C448C854ACA2}"/>
              </a:ext>
              <a:ext uri="{C183D7F6-B498-43B3-948B-1728B52AA6E4}">
                <adec:decorative xmlns:adec="http://schemas.microsoft.com/office/drawing/2017/decorative" val="0"/>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9405724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32225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901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7" r:id="rId19"/>
    <p:sldLayoutId id="2147483858" r:id="rId20"/>
    <p:sldLayoutId id="2147483859" r:id="rId21"/>
    <p:sldLayoutId id="2147483861" r:id="rId22"/>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17804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93127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7" r:id="rId19"/>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04457816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167647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Ls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70.jpeg"/><Relationship Id="rId5" Type="http://schemas.openxmlformats.org/officeDocument/2006/relationships/image" Target="../media/image62.svg"/><Relationship Id="rId4" Type="http://schemas.openxmlformats.org/officeDocument/2006/relationships/image" Target="../media/image61.png"/></Relationships>
</file>

<file path=ppt/slides/_rels/slide100.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1.jpeg"/><Relationship Id="rId7"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73.jpeg"/><Relationship Id="rId5" Type="http://schemas.openxmlformats.org/officeDocument/2006/relationships/image" Target="../media/image59.jpeg"/><Relationship Id="rId4" Type="http://schemas.openxmlformats.org/officeDocument/2006/relationships/image" Target="../media/image72.jpeg"/><Relationship Id="rId9" Type="http://schemas.openxmlformats.org/officeDocument/2006/relationships/image" Target="../media/image74.png"/></Relationships>
</file>

<file path=ppt/slides/_rels/slide110.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hyperlink" Target="https://docs.microsoft.com/en-us/microsoftteams/platform/tabs/what-are-tabs" TargetMode="External"/><Relationship Id="rId7" Type="http://schemas.openxmlformats.org/officeDocument/2006/relationships/hyperlink" Target="https://docs.microsoft.com/en-us/graph/api/presence-get?view=graph-rest-beta" TargetMode="External"/><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hyperlink" Target="https://docs.microsoft.com/en-us/graph/api/bookingbusiness-post-appointments?view=graph-rest-beta&amp;tabs=http"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microsoftteams/platform/messaging-extensions/how-to/create-messaging-extension" TargetMode="External"/></Relationships>
</file>

<file path=ppt/slides/_rels/slide112.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230.emf"/><Relationship Id="rId3" Type="http://schemas.openxmlformats.org/officeDocument/2006/relationships/image" Target="../media/image132.png"/><Relationship Id="rId7" Type="http://schemas.openxmlformats.org/officeDocument/2006/relationships/image" Target="../media/image135.png"/><Relationship Id="rId12" Type="http://schemas.openxmlformats.org/officeDocument/2006/relationships/image" Target="../media/image229.emf"/><Relationship Id="rId17" Type="http://schemas.openxmlformats.org/officeDocument/2006/relationships/image" Target="../media/image141.svg"/><Relationship Id="rId2" Type="http://schemas.openxmlformats.org/officeDocument/2006/relationships/notesSlide" Target="../notesSlides/notesSlide68.xml"/><Relationship Id="rId16" Type="http://schemas.openxmlformats.org/officeDocument/2006/relationships/image" Target="../media/image140.png"/><Relationship Id="rId1" Type="http://schemas.openxmlformats.org/officeDocument/2006/relationships/slideLayout" Target="../slideLayouts/slideLayout14.xml"/><Relationship Id="rId6" Type="http://schemas.openxmlformats.org/officeDocument/2006/relationships/image" Target="../media/image227.emf"/><Relationship Id="rId11" Type="http://schemas.openxmlformats.org/officeDocument/2006/relationships/image" Target="../media/image228.emf"/><Relationship Id="rId5" Type="http://schemas.openxmlformats.org/officeDocument/2006/relationships/image" Target="../media/image134.png"/><Relationship Id="rId15" Type="http://schemas.openxmlformats.org/officeDocument/2006/relationships/image" Target="../media/image196.svg"/><Relationship Id="rId10" Type="http://schemas.openxmlformats.org/officeDocument/2006/relationships/image" Target="../media/image143.svg"/><Relationship Id="rId4" Type="http://schemas.openxmlformats.org/officeDocument/2006/relationships/image" Target="../media/image133.svg"/><Relationship Id="rId9" Type="http://schemas.openxmlformats.org/officeDocument/2006/relationships/image" Target="../media/image142.png"/><Relationship Id="rId14" Type="http://schemas.openxmlformats.org/officeDocument/2006/relationships/image" Target="../media/image138.png"/></Relationships>
</file>

<file path=ppt/slides/_rels/slide1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77.jpeg"/></Relationships>
</file>

<file path=ppt/slides/_rels/slide1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80.png"/><Relationship Id="rId5" Type="http://schemas.openxmlformats.org/officeDocument/2006/relationships/image" Target="../media/image62.sv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4.pn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83.jpeg"/><Relationship Id="rId5" Type="http://schemas.openxmlformats.org/officeDocument/2006/relationships/image" Target="../media/image82.sv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7.pn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86.jpeg"/><Relationship Id="rId5" Type="http://schemas.openxmlformats.org/officeDocument/2006/relationships/image" Target="../media/image82.sv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90.png"/><Relationship Id="rId2" Type="http://schemas.openxmlformats.org/officeDocument/2006/relationships/image" Target="../media/image88.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89.jpe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slide" Target="slide74.xml"/><Relationship Id="rId4" Type="http://schemas.openxmlformats.org/officeDocument/2006/relationships/slide" Target="slide39.xml"/></Relationships>
</file>

<file path=ppt/slides/_rels/slide20.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93.png"/><Relationship Id="rId2" Type="http://schemas.openxmlformats.org/officeDocument/2006/relationships/image" Target="../media/image91.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92.jpeg"/></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4.jpeg"/><Relationship Id="rId7" Type="http://schemas.openxmlformats.org/officeDocument/2006/relationships/image" Target="../media/image82.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95.jpeg"/><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82.sv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jpeg"/><Relationship Id="rId7" Type="http://schemas.openxmlformats.org/officeDocument/2006/relationships/image" Target="../media/image101.jpe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82.sv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103.jpeg"/><Relationship Id="rId7" Type="http://schemas.openxmlformats.org/officeDocument/2006/relationships/image" Target="../media/image105.pn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104.jpeg"/><Relationship Id="rId5" Type="http://schemas.openxmlformats.org/officeDocument/2006/relationships/image" Target="../media/image82.sv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6.jpeg"/><Relationship Id="rId7" Type="http://schemas.openxmlformats.org/officeDocument/2006/relationships/image" Target="../media/image108.pn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82.sv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82.sv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09.jpe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2.jpeg"/><Relationship Id="rId5" Type="http://schemas.openxmlformats.org/officeDocument/2006/relationships/image" Target="../media/image59.jpeg"/><Relationship Id="rId4" Type="http://schemas.openxmlformats.org/officeDocument/2006/relationships/image" Target="../media/image111.jpeg"/><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116.png"/><Relationship Id="rId2" Type="http://schemas.openxmlformats.org/officeDocument/2006/relationships/image" Target="../media/image114.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115.jpeg"/></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119.png"/><Relationship Id="rId2" Type="http://schemas.openxmlformats.org/officeDocument/2006/relationships/image" Target="../media/image117.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118.jpe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122.png"/><Relationship Id="rId2" Type="http://schemas.openxmlformats.org/officeDocument/2006/relationships/image" Target="../media/image120.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121.jpe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125.png"/><Relationship Id="rId2" Type="http://schemas.openxmlformats.org/officeDocument/2006/relationships/image" Target="../media/image123.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124.jpeg"/></Relationships>
</file>

<file path=ppt/slides/_rels/slide34.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12.xml"/><Relationship Id="rId4" Type="http://schemas.openxmlformats.org/officeDocument/2006/relationships/image" Target="../media/image1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131.png"/><Relationship Id="rId2" Type="http://schemas.openxmlformats.org/officeDocument/2006/relationships/image" Target="../media/image129.jpeg"/><Relationship Id="rId1" Type="http://schemas.openxmlformats.org/officeDocument/2006/relationships/slideLayout" Target="../slideLayouts/slideLayout12.xml"/><Relationship Id="rId6" Type="http://schemas.openxmlformats.org/officeDocument/2006/relationships/image" Target="../media/image82.svg"/><Relationship Id="rId5" Type="http://schemas.openxmlformats.org/officeDocument/2006/relationships/image" Target="../media/image61.png"/><Relationship Id="rId4" Type="http://schemas.openxmlformats.org/officeDocument/2006/relationships/image" Target="../media/image130.jpeg"/></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microsoftteams/platform/messaging-extensions/what-are-messaging-extensions" TargetMode="External"/><Relationship Id="rId7" Type="http://schemas.openxmlformats.org/officeDocument/2006/relationships/hyperlink" Target="https://docs.microsoft.com/en-us/microsoftteams/platform/task-modules-and-cards/cards/design-effective-cards#digest"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hyperlink" Target="https://docs.microsoft.com/en-us/microsoftteams/platform/task-modules-and-cards/cards/design-effective-cards#carousel"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microsoftteams/platform/task-modules-and-cards/what-are-task-modules"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sv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6.sv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56.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45.svg"/></Relationships>
</file>

<file path=ppt/slides/_rels/slide4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46.jpeg"/><Relationship Id="rId1" Type="http://schemas.openxmlformats.org/officeDocument/2006/relationships/slideLayout" Target="../slideLayouts/slideLayout12.xml"/><Relationship Id="rId5" Type="http://schemas.openxmlformats.org/officeDocument/2006/relationships/image" Target="../media/image147.jpeg"/><Relationship Id="rId4" Type="http://schemas.openxmlformats.org/officeDocument/2006/relationships/image" Target="../media/image62.svg"/></Relationships>
</file>

<file path=ppt/slides/_rels/slide4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9.jpeg"/><Relationship Id="rId5" Type="http://schemas.openxmlformats.org/officeDocument/2006/relationships/image" Target="../media/image62.sv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51.jpeg"/><Relationship Id="rId5" Type="http://schemas.openxmlformats.org/officeDocument/2006/relationships/image" Target="../media/image62.sv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0.png"/><Relationship Id="rId7" Type="http://schemas.openxmlformats.org/officeDocument/2006/relationships/image" Target="../media/image15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52.jpeg"/><Relationship Id="rId5" Type="http://schemas.openxmlformats.org/officeDocument/2006/relationships/image" Target="../media/image62.sv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55.jpeg"/><Relationship Id="rId5" Type="http://schemas.openxmlformats.org/officeDocument/2006/relationships/image" Target="../media/image62.sv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57.jpeg"/><Relationship Id="rId5" Type="http://schemas.openxmlformats.org/officeDocument/2006/relationships/image" Target="../media/image62.sv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9.jpeg"/><Relationship Id="rId5" Type="http://schemas.openxmlformats.org/officeDocument/2006/relationships/image" Target="../media/image62.sv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61.jpeg"/><Relationship Id="rId5" Type="http://schemas.openxmlformats.org/officeDocument/2006/relationships/image" Target="../media/image62.sv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63.jpeg"/><Relationship Id="rId5" Type="http://schemas.openxmlformats.org/officeDocument/2006/relationships/image" Target="../media/image62.sv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65.jpeg"/><Relationship Id="rId5" Type="http://schemas.openxmlformats.org/officeDocument/2006/relationships/image" Target="../media/image62.sv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67.jpeg"/><Relationship Id="rId5" Type="http://schemas.openxmlformats.org/officeDocument/2006/relationships/image" Target="../media/image62.sv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69.jpeg"/><Relationship Id="rId5" Type="http://schemas.openxmlformats.org/officeDocument/2006/relationships/image" Target="../media/image62.sv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71.jpeg"/><Relationship Id="rId5" Type="http://schemas.openxmlformats.org/officeDocument/2006/relationships/image" Target="../media/image62.sv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73.jpeg"/><Relationship Id="rId5" Type="http://schemas.openxmlformats.org/officeDocument/2006/relationships/image" Target="../media/image62.svg"/><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75.jpeg"/><Relationship Id="rId5" Type="http://schemas.openxmlformats.org/officeDocument/2006/relationships/image" Target="../media/image62.sv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76.jpeg"/><Relationship Id="rId5" Type="http://schemas.openxmlformats.org/officeDocument/2006/relationships/image" Target="../media/image62.sv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178.jpeg"/><Relationship Id="rId5" Type="http://schemas.openxmlformats.org/officeDocument/2006/relationships/image" Target="../media/image62.sv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180.jpeg"/><Relationship Id="rId5" Type="http://schemas.openxmlformats.org/officeDocument/2006/relationships/image" Target="../media/image62.svg"/><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182.jpeg"/><Relationship Id="rId5" Type="http://schemas.openxmlformats.org/officeDocument/2006/relationships/image" Target="../media/image62.svg"/><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184.jpeg"/><Relationship Id="rId5" Type="http://schemas.openxmlformats.org/officeDocument/2006/relationships/image" Target="../media/image62.sv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86.jpeg"/><Relationship Id="rId5" Type="http://schemas.openxmlformats.org/officeDocument/2006/relationships/image" Target="../media/image62.sv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87.jpeg"/><Relationship Id="rId7" Type="http://schemas.openxmlformats.org/officeDocument/2006/relationships/image" Target="../media/image189.jpe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88.png"/></Relationships>
</file>

<file path=ppt/slides/_rels/slide69.xml.rels><?xml version="1.0" encoding="UTF-8" standalone="yes"?>
<Relationships xmlns="http://schemas.openxmlformats.org/package/2006/relationships"><Relationship Id="rId3" Type="http://schemas.openxmlformats.org/officeDocument/2006/relationships/image" Target="../media/image190.jpeg"/><Relationship Id="rId7" Type="http://schemas.openxmlformats.org/officeDocument/2006/relationships/image" Target="../media/image191.jpe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88.png"/></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1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jpeg"/></Relationships>
</file>

<file path=ppt/slides/_rels/slide70.xml.rels><?xml version="1.0" encoding="UTF-8" standalone="yes"?>
<Relationships xmlns="http://schemas.openxmlformats.org/package/2006/relationships"><Relationship Id="rId3" Type="http://schemas.openxmlformats.org/officeDocument/2006/relationships/image" Target="../media/image192.jpeg"/><Relationship Id="rId7" Type="http://schemas.openxmlformats.org/officeDocument/2006/relationships/image" Target="../media/image193.jpe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188.png"/></Relationships>
</file>

<file path=ppt/slides/_rels/slide71.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195.jpeg"/><Relationship Id="rId5" Type="http://schemas.openxmlformats.org/officeDocument/2006/relationships/image" Target="../media/image62.sv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microsoftteams/platform/bots/how-to/create-a-bot-for-teams"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microsoftteams/platform/task-modules-and-cards/what-are-task-modules" TargetMode="External"/></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97.emf"/><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96.sv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135.png"/><Relationship Id="rId11" Type="http://schemas.openxmlformats.org/officeDocument/2006/relationships/image" Target="../media/image143.svg"/><Relationship Id="rId5" Type="http://schemas.openxmlformats.org/officeDocument/2006/relationships/image" Target="../media/image134.png"/><Relationship Id="rId10" Type="http://schemas.openxmlformats.org/officeDocument/2006/relationships/image" Target="../media/image142.png"/><Relationship Id="rId4" Type="http://schemas.openxmlformats.org/officeDocument/2006/relationships/image" Target="../media/image133.svg"/><Relationship Id="rId9" Type="http://schemas.openxmlformats.org/officeDocument/2006/relationships/image" Target="../media/image139.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198.png"/><Relationship Id="rId4" Type="http://schemas.openxmlformats.org/officeDocument/2006/relationships/image" Target="../media/image56.svg"/></Relationships>
</file>

<file path=ppt/slides/_rels/slide76.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6.jpeg"/><Relationship Id="rId2" Type="http://schemas.openxmlformats.org/officeDocument/2006/relationships/image" Target="../media/image64.jpeg"/><Relationship Id="rId1" Type="http://schemas.openxmlformats.org/officeDocument/2006/relationships/slideLayout" Target="../slideLayouts/slideLayout1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5.jpeg"/></Relationships>
</file>

<file path=ppt/slides/_rels/slide80.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9.jpeg"/><Relationship Id="rId1" Type="http://schemas.openxmlformats.org/officeDocument/2006/relationships/slideLayout" Target="../slideLayouts/slideLayout12.xml"/><Relationship Id="rId6" Type="http://schemas.openxmlformats.org/officeDocument/2006/relationships/image" Target="../media/image68.jpeg"/><Relationship Id="rId5" Type="http://schemas.openxmlformats.org/officeDocument/2006/relationships/image" Target="../media/image62.svg"/><Relationship Id="rId4" Type="http://schemas.openxmlformats.org/officeDocument/2006/relationships/image" Target="../media/image61.png"/></Relationships>
</file>

<file path=ppt/slides/_rels/slide90.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8574" y="5855204"/>
            <a:ext cx="3019426" cy="431830"/>
          </a:xfrm>
        </p:spPr>
        <p:txBody>
          <a:bodyPr/>
          <a:lstStyle/>
          <a:p>
            <a:pPr marL="0" lvl="0" indent="0" algn="l">
              <a:buNone/>
            </a:pPr>
            <a:r>
              <a:rPr lang="en-US">
                <a:solidFill>
                  <a:schemeClr val="tx1"/>
                </a:solidFill>
              </a:rPr>
              <a:t>Retail</a:t>
            </a:r>
          </a:p>
        </p:txBody>
      </p:sp>
    </p:spTree>
    <p:extLst>
      <p:ext uri="{BB962C8B-B14F-4D97-AF65-F5344CB8AC3E}">
        <p14:creationId xmlns:p14="http://schemas.microsoft.com/office/powerpoint/2010/main" val="190914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4B230EC-8860-4D18-B665-8B79F3DE417B}"/>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77BAD742-9021-1842-A840-BEF1A6585C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12" name="Graphic 11">
            <a:extLst>
              <a:ext uri="{FF2B5EF4-FFF2-40B4-BE49-F238E27FC236}">
                <a16:creationId xmlns:a16="http://schemas.microsoft.com/office/drawing/2014/main" id="{D718C91D-7B24-431C-A7CC-915339ECF75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125" y="1997605"/>
            <a:ext cx="2278032" cy="4549076"/>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After selecting the customer name / number, Sandra proceeds to note the reason for customer’s visit. She uses this space to clearly communicate to the floor staff on the customer - Rachel’s interests, wants and needs. </a:t>
            </a:r>
          </a:p>
        </p:txBody>
      </p:sp>
      <p:sp>
        <p:nvSpPr>
          <p:cNvPr id="5" name="Title 8">
            <a:extLst>
              <a:ext uri="{FF2B5EF4-FFF2-40B4-BE49-F238E27FC236}">
                <a16:creationId xmlns:a16="http://schemas.microsoft.com/office/drawing/2014/main" id="{3F1CC7EC-BA53-4D19-A35D-AE5245D9ABFA}"/>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pic>
        <p:nvPicPr>
          <p:cNvPr id="7" name="Picture 6" descr="A screenshot of a cell phone&#10;&#10;Description automatically generated">
            <a:extLst>
              <a:ext uri="{FF2B5EF4-FFF2-40B4-BE49-F238E27FC236}">
                <a16:creationId xmlns:a16="http://schemas.microsoft.com/office/drawing/2014/main" id="{208E19A9-D0BB-4AB9-B030-272FE7AE92A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1995074" cy="4320000"/>
          </a:xfrm>
          <a:prstGeom prst="roundRect">
            <a:avLst>
              <a:gd name="adj" fmla="val 12485"/>
            </a:avLst>
          </a:prstGeom>
        </p:spPr>
      </p:pic>
    </p:spTree>
    <p:extLst>
      <p:ext uri="{BB962C8B-B14F-4D97-AF65-F5344CB8AC3E}">
        <p14:creationId xmlns:p14="http://schemas.microsoft.com/office/powerpoint/2010/main" val="29931890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2618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detailed customer view provides additional information about customer Meghan as fetched from the CRM database. In addition, it also provides the ability to share the ticket details as an adaptive card</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9" name="Picture 8" descr="A screenshot of a computer&#10;&#10;Description automatically generated">
            <a:extLst>
              <a:ext uri="{FF2B5EF4-FFF2-40B4-BE49-F238E27FC236}">
                <a16:creationId xmlns:a16="http://schemas.microsoft.com/office/drawing/2014/main" id="{C55487F7-EF9D-4960-94EA-354B8FB93B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355651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628817"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attachments section lists any and all attachments added as part of the ticket. In addition, it shows attachments that were sent and received as part of the chat conversation that can potentially be added to the ticket.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10;&#10;Description automatically generated">
            <a:extLst>
              <a:ext uri="{FF2B5EF4-FFF2-40B4-BE49-F238E27FC236}">
                <a16:creationId xmlns:a16="http://schemas.microsoft.com/office/drawing/2014/main" id="{B9A3F4A8-3139-4793-B892-7FFB6FF633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5835056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82164"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All documentation, guides determined by the app as relevant to Megan’s virtual consult request, are available as links in the Relevant Guides section for </a:t>
            </a:r>
            <a:r>
              <a:rPr lang="en-IN" sz="1200" err="1">
                <a:gradFill>
                  <a:gsLst>
                    <a:gs pos="2917">
                      <a:schemeClr val="tx1"/>
                    </a:gs>
                    <a:gs pos="30000">
                      <a:schemeClr val="tx1"/>
                    </a:gs>
                  </a:gsLst>
                  <a:lin ang="5400000" scaled="0"/>
                </a:gradFill>
              </a:rPr>
              <a:t>Kadji’s</a:t>
            </a:r>
            <a:r>
              <a:rPr lang="en-IN" sz="1200">
                <a:gradFill>
                  <a:gsLst>
                    <a:gs pos="2917">
                      <a:schemeClr val="tx1"/>
                    </a:gs>
                    <a:gs pos="30000">
                      <a:schemeClr val="tx1"/>
                    </a:gs>
                  </a:gsLst>
                  <a:lin ang="5400000" scaled="0"/>
                </a:gradFill>
              </a:rPr>
              <a:t> use during the call.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 screen&#10;&#10;Description automatically generated">
            <a:extLst>
              <a:ext uri="{FF2B5EF4-FFF2-40B4-BE49-F238E27FC236}">
                <a16:creationId xmlns:a16="http://schemas.microsoft.com/office/drawing/2014/main" id="{5DBC3F9D-8D0B-489E-937F-36E5126BE5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968479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572833" cy="627864"/>
          </a:xfrm>
          <a:prstGeom prst="rect">
            <a:avLst/>
          </a:prstGeom>
          <a:noFill/>
        </p:spPr>
        <p:txBody>
          <a:bodyPr wrap="square" lIns="182880" tIns="146304" rIns="182880" bIns="146304" rtlCol="0">
            <a:spAutoFit/>
          </a:bodyPr>
          <a:lstStyle/>
          <a:p>
            <a:pPr>
              <a:lnSpc>
                <a:spcPct val="90000"/>
              </a:lnSpc>
              <a:spcAft>
                <a:spcPts val="600"/>
              </a:spcAft>
            </a:pP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chooses the Internal Notes section to document learnings, insights and follow up actions from the call that will help improve overall customer experience.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 screen&#10;&#10;Description automatically generated">
            <a:extLst>
              <a:ext uri="{FF2B5EF4-FFF2-40B4-BE49-F238E27FC236}">
                <a16:creationId xmlns:a16="http://schemas.microsoft.com/office/drawing/2014/main" id="{F2D5C245-CF48-47C4-B0E9-21B11783519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6289109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82164" cy="627864"/>
          </a:xfrm>
          <a:prstGeom prst="rect">
            <a:avLst/>
          </a:prstGeom>
          <a:noFill/>
        </p:spPr>
        <p:txBody>
          <a:bodyPr wrap="square" lIns="182880" tIns="146304" rIns="182880" bIns="146304" rtlCol="0">
            <a:spAutoFit/>
          </a:bodyPr>
          <a:lstStyle/>
          <a:p>
            <a:pPr>
              <a:lnSpc>
                <a:spcPct val="90000"/>
              </a:lnSpc>
              <a:spcAft>
                <a:spcPts val="600"/>
              </a:spcAft>
            </a:pP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documents that Megan has received an older version of setup guide which lacks rich illustrations to help a customer assemble the table. Since this could be a repeating request from all customers who buy the table,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documents the root cause of the issue as part of the ticket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10;&#10;Description automatically generated">
            <a:extLst>
              <a:ext uri="{FF2B5EF4-FFF2-40B4-BE49-F238E27FC236}">
                <a16:creationId xmlns:a16="http://schemas.microsoft.com/office/drawing/2014/main" id="{42BCF6BF-E44B-4368-A9E4-4329DC6B40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42787349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50115" cy="627864"/>
          </a:xfrm>
          <a:prstGeom prst="rect">
            <a:avLst/>
          </a:prstGeom>
          <a:noFill/>
        </p:spPr>
        <p:txBody>
          <a:bodyPr wrap="square" lIns="182880" tIns="146304" rIns="182880" bIns="146304" rtlCol="0">
            <a:spAutoFit/>
          </a:bodyPr>
          <a:lstStyle/>
          <a:p>
            <a:pPr>
              <a:lnSpc>
                <a:spcPct val="90000"/>
              </a:lnSpc>
              <a:spcAft>
                <a:spcPts val="600"/>
              </a:spcAft>
            </a:pP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further emphasizes the need to check and make sure Contoso stores carry the updated guides to avoid similar setup calls from customers and improve customer experience.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10;&#10;Description automatically generated">
            <a:extLst>
              <a:ext uri="{FF2B5EF4-FFF2-40B4-BE49-F238E27FC236}">
                <a16:creationId xmlns:a16="http://schemas.microsoft.com/office/drawing/2014/main" id="{BE7BE899-305C-45C1-A3DA-31B4B94580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0689670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The Virtual Consult app sends reminders for consult requests which remain unassigned for prolonged duration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112394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628817"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analyses the schedule and availability of all agents in the team and sends periodic reminders to these agents. It @mentions the available support agents alerting them to a consult request which is left unattended for a prolonged duration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8" name="Picture 7" descr="A screenshot of a cell phone&#10;&#10;Description automatically generated">
            <a:extLst>
              <a:ext uri="{FF2B5EF4-FFF2-40B4-BE49-F238E27FC236}">
                <a16:creationId xmlns:a16="http://schemas.microsoft.com/office/drawing/2014/main" id="{4E26F9BE-C809-4FA1-B179-DD42E03802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1131555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The app handles consult requests from customers requiring immediate assistance differently from scheduled consults</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332865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6614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If a customer requests immediate assistance on a product, the customer is immediately added to a Teams meeting call and a consult card gets posted into the channel. The card updates itself periodically to show the number of minutes customer has been waiting on the call for consult support.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2" name="Picture 1" descr="A screenshot of a cell phone&#10;&#10;Description automatically generated">
            <a:extLst>
              <a:ext uri="{FF2B5EF4-FFF2-40B4-BE49-F238E27FC236}">
                <a16:creationId xmlns:a16="http://schemas.microsoft.com/office/drawing/2014/main" id="{F1F73FA6-1735-4D37-A0AC-DBE281EC027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97347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submit, the new customer assistance request gets posted into designated channel with all retail floor staff. The card provides useful information as tags auto generated from Rachel’s prior purchase behaviour and text from Notes</a:t>
            </a:r>
          </a:p>
        </p:txBody>
      </p:sp>
      <p:pic>
        <p:nvPicPr>
          <p:cNvPr id="4" name="Picture 3" descr="A screenshot of a cell phone&#10;&#10;Description automatically generated">
            <a:extLst>
              <a:ext uri="{FF2B5EF4-FFF2-40B4-BE49-F238E27FC236}">
                <a16:creationId xmlns:a16="http://schemas.microsoft.com/office/drawing/2014/main" id="{224E8A24-769F-4BF2-BDDE-66258EECF6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pic>
        <p:nvPicPr>
          <p:cNvPr id="12" name="Picture 11" descr="A screenshot of a cell phone&#10;&#10;Description automatically generated">
            <a:extLst>
              <a:ext uri="{FF2B5EF4-FFF2-40B4-BE49-F238E27FC236}">
                <a16:creationId xmlns:a16="http://schemas.microsoft.com/office/drawing/2014/main" id="{9C93F4EF-61F2-5A44-9620-7E161256AC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A9C1B5D2-BB05-4A1E-9D93-A8E5A23DFE6C}"/>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screenshot of a cell phone&#10;&#10;Description automatically generated">
              <a:extLst>
                <a:ext uri="{FF2B5EF4-FFF2-40B4-BE49-F238E27FC236}">
                  <a16:creationId xmlns:a16="http://schemas.microsoft.com/office/drawing/2014/main" id="{271D425F-0624-354E-BF28-9E7EDECB772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6" name="Group 5">
            <a:extLst>
              <a:ext uri="{FF2B5EF4-FFF2-40B4-BE49-F238E27FC236}">
                <a16:creationId xmlns:a16="http://schemas.microsoft.com/office/drawing/2014/main" id="{8F15AF1C-EDD2-4D81-9945-4089402C52CC}"/>
              </a:ext>
            </a:extLst>
          </p:cNvPr>
          <p:cNvGrpSpPr/>
          <p:nvPr/>
        </p:nvGrpSpPr>
        <p:grpSpPr>
          <a:xfrm>
            <a:off x="9682636" y="1979500"/>
            <a:ext cx="2278032" cy="4549076"/>
            <a:chOff x="9682636" y="1979500"/>
            <a:chExt cx="2278032" cy="4549076"/>
          </a:xfrm>
        </p:grpSpPr>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82636" y="1979500"/>
              <a:ext cx="2278032" cy="4549076"/>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8F7442BE-94F0-1A45-84EB-EF8A7EEBC76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25277" y="2094038"/>
              <a:ext cx="1992751" cy="4320000"/>
            </a:xfrm>
            <a:prstGeom prst="rect">
              <a:avLst/>
            </a:prstGeom>
          </p:spPr>
        </p:pic>
      </p:grpSp>
    </p:spTree>
    <p:extLst>
      <p:ext uri="{BB962C8B-B14F-4D97-AF65-F5344CB8AC3E}">
        <p14:creationId xmlns:p14="http://schemas.microsoft.com/office/powerpoint/2010/main" val="1008932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2618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also @mentions the available agents as soon as the card is posted (instead of waiting for a certain duration). This alerts agents to an open request that requires immediate attention.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638C8ABA-2A96-491D-B7E9-6C9457BD80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4272319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2769989"/>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3"/>
              </a:rPr>
              <a:t>Personal &amp; Channel Tab</a:t>
            </a:r>
            <a:r>
              <a:rPr lang="en-IN" sz="1200" b="1">
                <a:solidFill>
                  <a:schemeClr val="dk1"/>
                </a:solidFill>
              </a:rPr>
              <a:t> </a:t>
            </a:r>
            <a:r>
              <a:rPr lang="en-IN" sz="1200">
                <a:solidFill>
                  <a:schemeClr val="dk1"/>
                </a:solidFill>
              </a:rPr>
              <a:t>are added as part of the app to provide a consolidated view of consult schedule for all agents and support manager</a:t>
            </a:r>
          </a:p>
          <a:p>
            <a:pPr marL="536575" lvl="2" indent="-285750">
              <a:spcAft>
                <a:spcPts val="1200"/>
              </a:spcAft>
              <a:buFont typeface="Courier New" panose="02070309020205020404" pitchFamily="49" charset="0"/>
              <a:buChar char="o"/>
            </a:pPr>
            <a:r>
              <a:rPr lang="en-IN" sz="1200">
                <a:solidFill>
                  <a:schemeClr val="dk1"/>
                </a:solidFill>
              </a:rPr>
              <a:t>Channel Tab – Channel tab provides list of consults across all agents and is predominantly used by supervisors/managers to monitor various calls and ensure process efficiency</a:t>
            </a:r>
          </a:p>
          <a:p>
            <a:pPr marL="536575" lvl="2" indent="-285750">
              <a:spcAft>
                <a:spcPts val="1200"/>
              </a:spcAft>
              <a:buFont typeface="Courier New" panose="02070309020205020404" pitchFamily="49" charset="0"/>
              <a:buChar char="o"/>
            </a:pPr>
            <a:r>
              <a:rPr lang="en-IN" sz="1200">
                <a:solidFill>
                  <a:schemeClr val="dk1"/>
                </a:solidFill>
              </a:rPr>
              <a:t>Persona Tab – Consults scheduled for each agent is accessible in their own personal tabs for ease of managing their day, reassigning consults, updating details for follow-up</a:t>
            </a:r>
          </a:p>
          <a:p>
            <a:pPr marL="265113" lvl="1" indent="-171450">
              <a:spcAft>
                <a:spcPts val="1200"/>
              </a:spcAft>
              <a:buFont typeface="Arial" panose="020B0604020202020204" pitchFamily="34" charset="0"/>
              <a:buChar char="•"/>
            </a:pPr>
            <a:r>
              <a:rPr lang="en-IN" sz="1200" b="1">
                <a:solidFill>
                  <a:schemeClr val="dk1"/>
                </a:solidFill>
                <a:hlinkClick r:id="rId4"/>
              </a:rPr>
              <a:t>Message actions and Message extensions </a:t>
            </a:r>
            <a:r>
              <a:rPr lang="en-IN" sz="1200">
                <a:solidFill>
                  <a:schemeClr val="dk1"/>
                </a:solidFill>
              </a:rPr>
              <a:t>enhance the ‘in-meeting’ experience by providing a way for agent to process and store incoming information from customer (attachments) and document interaction without leaving context (adding notes)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a:solidFill>
                  <a:schemeClr val="dk1"/>
                </a:solidFill>
              </a:rPr>
              <a:t>On invoking the message extension, the task module opens, automatically highlighting the current customer consult. Since message extensions receive the context (meeting / chat ID / channel ID) from which they are invoked, the app highlights the corresponding consult depending on where it was invoked</a:t>
            </a:r>
            <a:endParaRPr lang="en-IN" sz="1200">
              <a:solidFill>
                <a:schemeClr val="dk1"/>
              </a:solidFill>
              <a:hlinkClick r:id="rId5"/>
            </a:endParaRPr>
          </a:p>
          <a:p>
            <a:pPr marL="265113" lvl="1" indent="-171450">
              <a:spcAft>
                <a:spcPts val="1200"/>
              </a:spcAft>
              <a:buFont typeface="Arial" panose="020B0604020202020204" pitchFamily="34" charset="0"/>
              <a:buChar char="•"/>
            </a:pPr>
            <a:r>
              <a:rPr lang="en-IN" sz="1200">
                <a:solidFill>
                  <a:schemeClr val="dk1"/>
                </a:solidFill>
              </a:rPr>
              <a:t>The message action also receives the message object from which it was invoked. This allows the app to automatically fetch the right message text, and associated attachment to be surfaced in the resultant task module</a:t>
            </a:r>
          </a:p>
          <a:p>
            <a:pPr marL="265113" lvl="1" indent="-171450">
              <a:spcAft>
                <a:spcPts val="1200"/>
              </a:spcAft>
              <a:buFont typeface="Arial" panose="020B0604020202020204" pitchFamily="34" charset="0"/>
              <a:buChar char="•"/>
            </a:pPr>
            <a:endParaRPr lang="en-IN" sz="1200">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8">
            <a:extLst>
              <a:ext uri="{FF2B5EF4-FFF2-40B4-BE49-F238E27FC236}">
                <a16:creationId xmlns:a16="http://schemas.microsoft.com/office/drawing/2014/main" id="{5648042D-4638-4D69-9436-BB018CF3736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grpSp>
        <p:nvGrpSpPr>
          <p:cNvPr id="4" name="Group 3">
            <a:extLst>
              <a:ext uri="{FF2B5EF4-FFF2-40B4-BE49-F238E27FC236}">
                <a16:creationId xmlns:a16="http://schemas.microsoft.com/office/drawing/2014/main" id="{AF3246DF-44EE-4A01-AFD6-18C9E17F3F0F}"/>
              </a:ext>
            </a:extLst>
          </p:cNvPr>
          <p:cNvGrpSpPr/>
          <p:nvPr/>
        </p:nvGrpSpPr>
        <p:grpSpPr>
          <a:xfrm>
            <a:off x="381696" y="5536613"/>
            <a:ext cx="11470219" cy="1123125"/>
            <a:chOff x="426424" y="5513495"/>
            <a:chExt cx="11470219" cy="1123125"/>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660646"/>
              <a:ext cx="11425491" cy="975974"/>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6" y="5513495"/>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5836401"/>
              <a:ext cx="11425491" cy="800219"/>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a:solidFill>
                    <a:schemeClr val="dk1"/>
                  </a:solidFill>
                </a:rPr>
                <a:t>The app utilizes </a:t>
              </a:r>
              <a:r>
                <a:rPr lang="en-IN" sz="1200">
                  <a:solidFill>
                    <a:schemeClr val="dk1"/>
                  </a:solidFill>
                  <a:hlinkClick r:id="rId6"/>
                </a:rPr>
                <a:t>Bookings Graph API</a:t>
              </a:r>
              <a:r>
                <a:rPr lang="en-IN" sz="1200" u="sng">
                  <a:solidFill>
                    <a:schemeClr val="dk1"/>
                  </a:solidFill>
                  <a:hlinkClick r:id="rId6"/>
                </a:rPr>
                <a:t> </a:t>
              </a:r>
              <a:r>
                <a:rPr lang="en-IN" sz="1200">
                  <a:solidFill>
                    <a:schemeClr val="dk1"/>
                  </a:solidFill>
                </a:rPr>
                <a:t>to create appointments / meetings that will be sent to customers requiring virtual consult. This ensures proper meeting joining information is sent to customers with adequate reminders   </a:t>
              </a:r>
            </a:p>
            <a:p>
              <a:pPr marL="265113" lvl="1" indent="-171450">
                <a:spcAft>
                  <a:spcPts val="1200"/>
                </a:spcAft>
                <a:buFont typeface="Arial" panose="020B0604020202020204" pitchFamily="34" charset="0"/>
                <a:buChar char="•"/>
              </a:pPr>
              <a:r>
                <a:rPr lang="en-IN" sz="1200">
                  <a:solidFill>
                    <a:schemeClr val="dk1"/>
                  </a:solidFill>
                </a:rPr>
                <a:t>The app also utilizes </a:t>
              </a:r>
              <a:r>
                <a:rPr lang="en-IN" sz="1200">
                  <a:solidFill>
                    <a:schemeClr val="dk1"/>
                  </a:solidFill>
                  <a:hlinkClick r:id="rId7"/>
                </a:rPr>
                <a:t>Presence Graph API</a:t>
              </a:r>
              <a:r>
                <a:rPr lang="en-IN" sz="1200">
                  <a:solidFill>
                    <a:schemeClr val="dk1"/>
                  </a:solidFill>
                </a:rPr>
                <a:t> to determine agent availability while assigning consult requests. </a:t>
              </a:r>
            </a:p>
          </p:txBody>
        </p:sp>
      </p:grpSp>
    </p:spTree>
    <p:extLst>
      <p:ext uri="{BB962C8B-B14F-4D97-AF65-F5344CB8AC3E}">
        <p14:creationId xmlns:p14="http://schemas.microsoft.com/office/powerpoint/2010/main" val="41320873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B91E9EA9-F3B0-4946-9F47-8007D1858BC7}"/>
              </a:ext>
            </a:extLst>
          </p:cNvPr>
          <p:cNvSpPr/>
          <p:nvPr/>
        </p:nvSpPr>
        <p:spPr bwMode="auto">
          <a:xfrm>
            <a:off x="3526347" y="5832075"/>
            <a:ext cx="4464109" cy="919058"/>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284220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776509" y="286454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470293" y="3344702"/>
            <a:ext cx="712302"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VC Agent</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083910" y="310028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itle 8">
            <a:extLst>
              <a:ext uri="{FF2B5EF4-FFF2-40B4-BE49-F238E27FC236}">
                <a16:creationId xmlns:a16="http://schemas.microsoft.com/office/drawing/2014/main" id="{B677A411-F168-44BC-947B-DC866E25168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sp>
        <p:nvSpPr>
          <p:cNvPr id="39" name="TextBox 38">
            <a:extLst>
              <a:ext uri="{FF2B5EF4-FFF2-40B4-BE49-F238E27FC236}">
                <a16:creationId xmlns:a16="http://schemas.microsoft.com/office/drawing/2014/main" id="{3D98A415-10C2-412F-909A-19BDA9E97940}"/>
              </a:ext>
            </a:extLst>
          </p:cNvPr>
          <p:cNvSpPr txBox="1"/>
          <p:nvPr/>
        </p:nvSpPr>
        <p:spPr>
          <a:xfrm>
            <a:off x="1647323" y="334470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grpSp>
        <p:nvGrpSpPr>
          <p:cNvPr id="95" name="Group 94">
            <a:extLst>
              <a:ext uri="{FF2B5EF4-FFF2-40B4-BE49-F238E27FC236}">
                <a16:creationId xmlns:a16="http://schemas.microsoft.com/office/drawing/2014/main" id="{83A41FC9-B7E4-4BDD-B93E-09B2DB7F38A3}"/>
              </a:ext>
            </a:extLst>
          </p:cNvPr>
          <p:cNvGrpSpPr/>
          <p:nvPr/>
        </p:nvGrpSpPr>
        <p:grpSpPr>
          <a:xfrm>
            <a:off x="10931618" y="2779340"/>
            <a:ext cx="977694" cy="777399"/>
            <a:chOff x="343847" y="5236669"/>
            <a:chExt cx="977694" cy="777399"/>
          </a:xfrm>
        </p:grpSpPr>
        <p:pic>
          <p:nvPicPr>
            <p:cNvPr id="76" name="Graphic 75" descr="User">
              <a:extLst>
                <a:ext uri="{FF2B5EF4-FFF2-40B4-BE49-F238E27FC236}">
                  <a16:creationId xmlns:a16="http://schemas.microsoft.com/office/drawing/2014/main" id="{260753F8-95A6-4A10-A845-DC95D3987D8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4617" y="5236669"/>
              <a:ext cx="517202" cy="517202"/>
            </a:xfrm>
            <a:prstGeom prst="rect">
              <a:avLst/>
            </a:prstGeom>
          </p:spPr>
        </p:pic>
        <p:sp>
          <p:nvSpPr>
            <p:cNvPr id="77" name="TextBox 76">
              <a:extLst>
                <a:ext uri="{FF2B5EF4-FFF2-40B4-BE49-F238E27FC236}">
                  <a16:creationId xmlns:a16="http://schemas.microsoft.com/office/drawing/2014/main" id="{A24FEBC3-4FDE-4B70-A77A-3D87F054A913}"/>
                </a:ext>
              </a:extLst>
            </p:cNvPr>
            <p:cNvSpPr txBox="1"/>
            <p:nvPr/>
          </p:nvSpPr>
          <p:spPr>
            <a:xfrm>
              <a:off x="343847" y="5775166"/>
              <a:ext cx="977694"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VC Requester</a:t>
              </a:r>
            </a:p>
          </p:txBody>
        </p:sp>
      </p:grpSp>
      <p:grpSp>
        <p:nvGrpSpPr>
          <p:cNvPr id="94" name="Group 93">
            <a:extLst>
              <a:ext uri="{FF2B5EF4-FFF2-40B4-BE49-F238E27FC236}">
                <a16:creationId xmlns:a16="http://schemas.microsoft.com/office/drawing/2014/main" id="{A91481B1-1B0F-4C02-B9E8-77EB8472E0D1}"/>
              </a:ext>
            </a:extLst>
          </p:cNvPr>
          <p:cNvGrpSpPr/>
          <p:nvPr/>
        </p:nvGrpSpPr>
        <p:grpSpPr>
          <a:xfrm>
            <a:off x="10115362" y="3841058"/>
            <a:ext cx="635065" cy="765566"/>
            <a:chOff x="2117111" y="4547967"/>
            <a:chExt cx="635065" cy="765566"/>
          </a:xfrm>
        </p:grpSpPr>
        <p:sp>
          <p:nvSpPr>
            <p:cNvPr id="79" name="TextBox 78">
              <a:extLst>
                <a:ext uri="{FF2B5EF4-FFF2-40B4-BE49-F238E27FC236}">
                  <a16:creationId xmlns:a16="http://schemas.microsoft.com/office/drawing/2014/main" id="{C50BA04E-1FF6-41CF-A832-71B8D1CB82BF}"/>
                </a:ext>
              </a:extLst>
            </p:cNvPr>
            <p:cNvSpPr txBox="1"/>
            <p:nvPr/>
          </p:nvSpPr>
          <p:spPr>
            <a:xfrm>
              <a:off x="2117111" y="5074631"/>
              <a:ext cx="617661"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Website</a:t>
              </a:r>
            </a:p>
          </p:txBody>
        </p:sp>
        <p:pic>
          <p:nvPicPr>
            <p:cNvPr id="81" name="Picture 80">
              <a:extLst>
                <a:ext uri="{FF2B5EF4-FFF2-40B4-BE49-F238E27FC236}">
                  <a16:creationId xmlns:a16="http://schemas.microsoft.com/office/drawing/2014/main" id="{758A77AA-8AA0-4B9E-80A5-3557932DC5F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66318" y="4547967"/>
              <a:ext cx="585858" cy="517203"/>
            </a:xfrm>
            <a:prstGeom prst="rect">
              <a:avLst/>
            </a:prstGeom>
          </p:spPr>
        </p:pic>
      </p:gr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7"/>
          <a:stretch>
            <a:fillRect/>
          </a:stretch>
        </p:blipFill>
        <p:spPr>
          <a:xfrm>
            <a:off x="3970406" y="281192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8"/>
          <a:stretch>
            <a:fillRect/>
          </a:stretch>
        </p:blipFill>
        <p:spPr>
          <a:xfrm>
            <a:off x="6917730" y="278805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541363" y="3235712"/>
            <a:ext cx="1369221" cy="653512"/>
          </a:xfrm>
          <a:prstGeom prst="rect">
            <a:avLst/>
          </a:prstGeom>
          <a:noFill/>
        </p:spPr>
        <p:txBody>
          <a:bodyPr wrap="none" lIns="182880" tIns="146304" rIns="182880" bIns="146304" rtlCol="0">
            <a:spAutoFit/>
          </a:bodyPr>
          <a:lstStyle/>
          <a:p>
            <a:pPr algn="ctr">
              <a:lnSpc>
                <a:spcPct val="90000"/>
              </a:lnSpc>
              <a:spcAft>
                <a:spcPts val="200"/>
              </a:spcAft>
            </a:pPr>
            <a:r>
              <a:rPr lang="en-IN" sz="1200">
                <a:gradFill>
                  <a:gsLst>
                    <a:gs pos="2917">
                      <a:schemeClr val="tx1"/>
                    </a:gs>
                    <a:gs pos="30000">
                      <a:schemeClr val="tx1"/>
                    </a:gs>
                  </a:gsLst>
                  <a:lin ang="5400000" scaled="0"/>
                </a:gradFill>
              </a:rPr>
              <a:t>Virtual Consult</a:t>
            </a:r>
          </a:p>
          <a:p>
            <a:pPr algn="ctr">
              <a:lnSpc>
                <a:spcPct val="90000"/>
              </a:lnSpc>
              <a:spcAft>
                <a:spcPts val="200"/>
              </a:spcAft>
            </a:pPr>
            <a:r>
              <a:rPr lang="en-IN" sz="120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526348" y="135160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559643" y="332604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p:cNvCxnSpPr>
          <p:nvPr/>
        </p:nvCxnSpPr>
        <p:spPr>
          <a:xfrm>
            <a:off x="4674428" y="3099724"/>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5215506" y="295334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VC Consult Parameters</a:t>
            </a:r>
          </a:p>
        </p:txBody>
      </p:sp>
      <p:cxnSp>
        <p:nvCxnSpPr>
          <p:cNvPr id="34" name="Straight Arrow Connector 33">
            <a:extLst>
              <a:ext uri="{FF2B5EF4-FFF2-40B4-BE49-F238E27FC236}">
                <a16:creationId xmlns:a16="http://schemas.microsoft.com/office/drawing/2014/main" id="{1DCCEFAF-F9AE-4B87-8CEB-1659B48FBCA5}"/>
              </a:ext>
            </a:extLst>
          </p:cNvPr>
          <p:cNvCxnSpPr>
            <a:cxnSpLocks/>
            <a:stCxn id="84" idx="0"/>
          </p:cNvCxnSpPr>
          <p:nvPr/>
        </p:nvCxnSpPr>
        <p:spPr>
          <a:xfrm flipV="1">
            <a:off x="7217766" y="3826421"/>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683516" y="4104861"/>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Consult info, customer profile, loyalty info</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277966" y="97459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837388" y="140437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sp>
        <p:nvSpPr>
          <p:cNvPr id="32" name="TextBox 31">
            <a:extLst>
              <a:ext uri="{FF2B5EF4-FFF2-40B4-BE49-F238E27FC236}">
                <a16:creationId xmlns:a16="http://schemas.microsoft.com/office/drawing/2014/main" id="{2C7704D6-6046-4C7A-936F-0A90FC648D0A}"/>
              </a:ext>
            </a:extLst>
          </p:cNvPr>
          <p:cNvSpPr txBox="1"/>
          <p:nvPr/>
        </p:nvSpPr>
        <p:spPr>
          <a:xfrm>
            <a:off x="6390562" y="5254515"/>
            <a:ext cx="1636858" cy="461665"/>
          </a:xfrm>
          <a:prstGeom prst="rect">
            <a:avLst/>
          </a:prstGeom>
          <a:noFill/>
        </p:spPr>
        <p:txBody>
          <a:bodyPr wrap="squar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Consults Database </a:t>
            </a:r>
          </a:p>
        </p:txBody>
      </p:sp>
      <p:pic>
        <p:nvPicPr>
          <p:cNvPr id="60" name="Picture 59">
            <a:extLst>
              <a:ext uri="{FF2B5EF4-FFF2-40B4-BE49-F238E27FC236}">
                <a16:creationId xmlns:a16="http://schemas.microsoft.com/office/drawing/2014/main" id="{B0F1DEA5-40DA-461D-B508-A0745D2E4B97}"/>
              </a:ext>
            </a:extLst>
          </p:cNvPr>
          <p:cNvPicPr>
            <a:picLocks noChangeAspect="1"/>
          </p:cNvPicPr>
          <p:nvPr/>
        </p:nvPicPr>
        <p:blipFill>
          <a:blip r:embed="rId11"/>
          <a:stretch>
            <a:fillRect/>
          </a:stretch>
        </p:blipFill>
        <p:spPr>
          <a:xfrm>
            <a:off x="4195330" y="4681617"/>
            <a:ext cx="510540" cy="312420"/>
          </a:xfrm>
          <a:prstGeom prst="rect">
            <a:avLst/>
          </a:prstGeom>
        </p:spPr>
      </p:pic>
      <p:cxnSp>
        <p:nvCxnSpPr>
          <p:cNvPr id="64" name="Straight Arrow Connector 63">
            <a:extLst>
              <a:ext uri="{FF2B5EF4-FFF2-40B4-BE49-F238E27FC236}">
                <a16:creationId xmlns:a16="http://schemas.microsoft.com/office/drawing/2014/main" id="{FE93712F-2C4D-40BA-A52E-C1FE249C6398}"/>
              </a:ext>
            </a:extLst>
          </p:cNvPr>
          <p:cNvCxnSpPr>
            <a:cxnSpLocks/>
            <a:stCxn id="28" idx="0"/>
            <a:endCxn id="70" idx="2"/>
          </p:cNvCxnSpPr>
          <p:nvPr/>
        </p:nvCxnSpPr>
        <p:spPr>
          <a:xfrm flipV="1">
            <a:off x="5794653" y="2027322"/>
            <a:ext cx="0" cy="92602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7902AB9-F59A-405C-B7CD-324715B931F3}"/>
              </a:ext>
            </a:extLst>
          </p:cNvPr>
          <p:cNvSpPr txBox="1"/>
          <p:nvPr/>
        </p:nvSpPr>
        <p:spPr>
          <a:xfrm>
            <a:off x="5215506" y="227463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Create Booking Appointments</a:t>
            </a:r>
          </a:p>
        </p:txBody>
      </p:sp>
      <p:sp>
        <p:nvSpPr>
          <p:cNvPr id="70" name="TextBox 69">
            <a:extLst>
              <a:ext uri="{FF2B5EF4-FFF2-40B4-BE49-F238E27FC236}">
                <a16:creationId xmlns:a16="http://schemas.microsoft.com/office/drawing/2014/main" id="{6FABA4AC-7F52-4E8F-AF35-0610414CE997}"/>
              </a:ext>
            </a:extLst>
          </p:cNvPr>
          <p:cNvSpPr txBox="1"/>
          <p:nvPr/>
        </p:nvSpPr>
        <p:spPr>
          <a:xfrm>
            <a:off x="5215506" y="1816119"/>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Bookings API</a:t>
            </a:r>
          </a:p>
        </p:txBody>
      </p:sp>
      <p:pic>
        <p:nvPicPr>
          <p:cNvPr id="63" name="Picture 62">
            <a:extLst>
              <a:ext uri="{FF2B5EF4-FFF2-40B4-BE49-F238E27FC236}">
                <a16:creationId xmlns:a16="http://schemas.microsoft.com/office/drawing/2014/main" id="{73DB2403-76BD-4FD1-A01D-2D999DD384F7}"/>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 b="45747"/>
          <a:stretch/>
        </p:blipFill>
        <p:spPr>
          <a:xfrm>
            <a:off x="5352699" y="1460963"/>
            <a:ext cx="846582" cy="445660"/>
          </a:xfrm>
          <a:prstGeom prst="rect">
            <a:avLst/>
          </a:prstGeom>
        </p:spPr>
      </p:pic>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37277"/>
          <a:stretch/>
        </p:blipFill>
        <p:spPr>
          <a:xfrm>
            <a:off x="6878295" y="4889501"/>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300384" y="308902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646023" y="295334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129" name="Graphic 128" descr="Database">
            <a:extLst>
              <a:ext uri="{FF2B5EF4-FFF2-40B4-BE49-F238E27FC236}">
                <a16:creationId xmlns:a16="http://schemas.microsoft.com/office/drawing/2014/main" id="{ECD7518C-107C-4B2F-98D0-82E37484E01F}"/>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216240" y="5880632"/>
            <a:ext cx="468721" cy="468721"/>
          </a:xfrm>
          <a:prstGeom prst="rect">
            <a:avLst/>
          </a:prstGeom>
        </p:spPr>
      </p:pic>
      <p:sp>
        <p:nvSpPr>
          <p:cNvPr id="130" name="TextBox 129">
            <a:extLst>
              <a:ext uri="{FF2B5EF4-FFF2-40B4-BE49-F238E27FC236}">
                <a16:creationId xmlns:a16="http://schemas.microsoft.com/office/drawing/2014/main" id="{F199F034-E62E-4CFA-B0B9-A7BD4DF95539}"/>
              </a:ext>
            </a:extLst>
          </p:cNvPr>
          <p:cNvSpPr txBox="1"/>
          <p:nvPr/>
        </p:nvSpPr>
        <p:spPr>
          <a:xfrm>
            <a:off x="3617806" y="6320286"/>
            <a:ext cx="1813564" cy="430750"/>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Knowledge management </a:t>
            </a:r>
          </a:p>
          <a:p>
            <a:pPr algn="ctr">
              <a:lnSpc>
                <a:spcPct val="90000"/>
              </a:lnSpc>
              <a:spcAft>
                <a:spcPts val="200"/>
              </a:spcAft>
            </a:pPr>
            <a:r>
              <a:rPr lang="en-IN" sz="1200">
                <a:gradFill>
                  <a:gsLst>
                    <a:gs pos="2917">
                      <a:schemeClr val="tx1"/>
                    </a:gs>
                    <a:gs pos="30000">
                      <a:schemeClr val="tx1"/>
                    </a:gs>
                  </a:gsLst>
                  <a:lin ang="5400000" scaled="0"/>
                </a:gradFill>
              </a:rPr>
              <a:t>Repository</a:t>
            </a:r>
          </a:p>
        </p:txBody>
      </p:sp>
      <p:cxnSp>
        <p:nvCxnSpPr>
          <p:cNvPr id="131" name="Straight Arrow Connector 130">
            <a:extLst>
              <a:ext uri="{FF2B5EF4-FFF2-40B4-BE49-F238E27FC236}">
                <a16:creationId xmlns:a16="http://schemas.microsoft.com/office/drawing/2014/main" id="{C1A238B4-3F68-4975-A06D-D64965C51BC5}"/>
              </a:ext>
            </a:extLst>
          </p:cNvPr>
          <p:cNvCxnSpPr>
            <a:cxnSpLocks/>
            <a:stCxn id="60" idx="2"/>
            <a:endCxn id="129" idx="0"/>
          </p:cNvCxnSpPr>
          <p:nvPr/>
        </p:nvCxnSpPr>
        <p:spPr>
          <a:xfrm>
            <a:off x="4450600" y="4994037"/>
            <a:ext cx="1" cy="88659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C1F5F9E-F85C-4D74-B005-34F302EC437C}"/>
              </a:ext>
            </a:extLst>
          </p:cNvPr>
          <p:cNvSpPr txBox="1"/>
          <p:nvPr/>
        </p:nvSpPr>
        <p:spPr>
          <a:xfrm>
            <a:off x="3846826" y="4300500"/>
            <a:ext cx="1301136" cy="405102"/>
          </a:xfrm>
          <a:prstGeom prst="rect">
            <a:avLst/>
          </a:prstGeom>
          <a:noFill/>
        </p:spPr>
        <p:txBody>
          <a:bodyPr wrap="square" lIns="36000" tIns="36000" rIns="36000" bIns="36000" rtlCol="0">
            <a:spAutoFit/>
          </a:bodyPr>
          <a:lstStyle>
            <a:defPPr>
              <a:defRPr lang="en-US"/>
            </a:defPPr>
            <a:lvl1pPr>
              <a:lnSpc>
                <a:spcPct val="90000"/>
              </a:lnSpc>
              <a:spcAft>
                <a:spcPts val="200"/>
              </a:spcAft>
              <a:defRPr sz="1200">
                <a:gradFill>
                  <a:gsLst>
                    <a:gs pos="2917">
                      <a:schemeClr val="tx1"/>
                    </a:gs>
                    <a:gs pos="30000">
                      <a:schemeClr val="tx1"/>
                    </a:gs>
                  </a:gsLst>
                  <a:lin ang="5400000" scaled="0"/>
                </a:gradFill>
              </a:defRPr>
            </a:lvl1pPr>
          </a:lstStyle>
          <a:p>
            <a:pPr algn="ctr"/>
            <a:r>
              <a:rPr lang="en-IN"/>
              <a:t>Azure Cognitive Services</a:t>
            </a:r>
          </a:p>
        </p:txBody>
      </p:sp>
      <p:pic>
        <p:nvPicPr>
          <p:cNvPr id="141" name="Picture 140">
            <a:extLst>
              <a:ext uri="{FF2B5EF4-FFF2-40B4-BE49-F238E27FC236}">
                <a16:creationId xmlns:a16="http://schemas.microsoft.com/office/drawing/2014/main" id="{0F5E043A-CCE6-47D4-A37F-99F119E54EC9}"/>
              </a:ext>
            </a:extLst>
          </p:cNvPr>
          <p:cNvPicPr>
            <a:picLocks noChangeAspect="1"/>
          </p:cNvPicPr>
          <p:nvPr/>
        </p:nvPicPr>
        <p:blipFill>
          <a:blip r:embed="rId5"/>
          <a:stretch>
            <a:fillRect/>
          </a:stretch>
        </p:blipFill>
        <p:spPr>
          <a:xfrm>
            <a:off x="9618507" y="1803145"/>
            <a:ext cx="523875" cy="471488"/>
          </a:xfrm>
          <a:prstGeom prst="rect">
            <a:avLst/>
          </a:prstGeom>
        </p:spPr>
      </p:pic>
      <p:sp>
        <p:nvSpPr>
          <p:cNvPr id="142" name="TextBox 141">
            <a:extLst>
              <a:ext uri="{FF2B5EF4-FFF2-40B4-BE49-F238E27FC236}">
                <a16:creationId xmlns:a16="http://schemas.microsoft.com/office/drawing/2014/main" id="{BAB8C6BD-426B-4F24-8541-64D39577D5B2}"/>
              </a:ext>
            </a:extLst>
          </p:cNvPr>
          <p:cNvSpPr txBox="1"/>
          <p:nvPr/>
        </p:nvSpPr>
        <p:spPr>
          <a:xfrm>
            <a:off x="9489321" y="2283307"/>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cxnSp>
        <p:nvCxnSpPr>
          <p:cNvPr id="146" name="Connector: Elbow 145">
            <a:extLst>
              <a:ext uri="{FF2B5EF4-FFF2-40B4-BE49-F238E27FC236}">
                <a16:creationId xmlns:a16="http://schemas.microsoft.com/office/drawing/2014/main" id="{DAB45DDD-4436-4721-B6A5-6949C841ECF4}"/>
              </a:ext>
            </a:extLst>
          </p:cNvPr>
          <p:cNvCxnSpPr>
            <a:cxnSpLocks/>
            <a:stCxn id="141" idx="3"/>
            <a:endCxn id="76" idx="0"/>
          </p:cNvCxnSpPr>
          <p:nvPr/>
        </p:nvCxnSpPr>
        <p:spPr>
          <a:xfrm>
            <a:off x="10142382" y="2038889"/>
            <a:ext cx="1278607" cy="740451"/>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CB2FE048-4AB9-48A6-A8EA-A57F83B526C7}"/>
              </a:ext>
            </a:extLst>
          </p:cNvPr>
          <p:cNvSpPr txBox="1"/>
          <p:nvPr/>
        </p:nvSpPr>
        <p:spPr>
          <a:xfrm>
            <a:off x="11031985" y="2121941"/>
            <a:ext cx="776959"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Join Call</a:t>
            </a:r>
          </a:p>
        </p:txBody>
      </p:sp>
      <p:cxnSp>
        <p:nvCxnSpPr>
          <p:cNvPr id="151" name="Connector: Elbow 150">
            <a:extLst>
              <a:ext uri="{FF2B5EF4-FFF2-40B4-BE49-F238E27FC236}">
                <a16:creationId xmlns:a16="http://schemas.microsoft.com/office/drawing/2014/main" id="{2D56634D-FA9B-4411-B6EF-E99668717381}"/>
              </a:ext>
            </a:extLst>
          </p:cNvPr>
          <p:cNvCxnSpPr>
            <a:cxnSpLocks/>
            <a:stCxn id="77" idx="2"/>
            <a:endCxn id="81" idx="3"/>
          </p:cNvCxnSpPr>
          <p:nvPr/>
        </p:nvCxnSpPr>
        <p:spPr>
          <a:xfrm rot="5400000">
            <a:off x="10813986" y="3493180"/>
            <a:ext cx="542921" cy="670038"/>
          </a:xfrm>
          <a:prstGeom prst="bentConnector2">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1E907355-A85C-4983-B073-B7B2E60D1905}"/>
              </a:ext>
            </a:extLst>
          </p:cNvPr>
          <p:cNvCxnSpPr>
            <a:cxnSpLocks/>
            <a:stCxn id="81" idx="1"/>
            <a:endCxn id="84" idx="3"/>
          </p:cNvCxnSpPr>
          <p:nvPr/>
        </p:nvCxnSpPr>
        <p:spPr>
          <a:xfrm rot="10800000" flipV="1">
            <a:off x="7557237" y="4099660"/>
            <a:ext cx="2607332" cy="1073740"/>
          </a:xfrm>
          <a:prstGeom prst="bentConnector3">
            <a:avLst>
              <a:gd name="adj1" fmla="val 50000"/>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E6D1DF9-86EB-4FBD-886F-F08F6C603B1F}"/>
              </a:ext>
            </a:extLst>
          </p:cNvPr>
          <p:cNvSpPr txBox="1"/>
          <p:nvPr/>
        </p:nvSpPr>
        <p:spPr>
          <a:xfrm>
            <a:off x="8258586" y="4705602"/>
            <a:ext cx="1376431"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POST consult request</a:t>
            </a:r>
          </a:p>
        </p:txBody>
      </p:sp>
      <p:grpSp>
        <p:nvGrpSpPr>
          <p:cNvPr id="176" name="Group 175">
            <a:extLst>
              <a:ext uri="{FF2B5EF4-FFF2-40B4-BE49-F238E27FC236}">
                <a16:creationId xmlns:a16="http://schemas.microsoft.com/office/drawing/2014/main" id="{3A517823-2B63-48F9-B3E9-AC6AF86B441B}"/>
              </a:ext>
            </a:extLst>
          </p:cNvPr>
          <p:cNvGrpSpPr/>
          <p:nvPr/>
        </p:nvGrpSpPr>
        <p:grpSpPr>
          <a:xfrm>
            <a:off x="6835110" y="5878027"/>
            <a:ext cx="693138" cy="975649"/>
            <a:chOff x="10861441" y="2530569"/>
            <a:chExt cx="922566" cy="1298589"/>
          </a:xfrm>
        </p:grpSpPr>
        <p:pic>
          <p:nvPicPr>
            <p:cNvPr id="174" name="Graphic 173" descr="Influencer">
              <a:extLst>
                <a:ext uri="{FF2B5EF4-FFF2-40B4-BE49-F238E27FC236}">
                  <a16:creationId xmlns:a16="http://schemas.microsoft.com/office/drawing/2014/main" id="{94B92A4C-7308-4C17-85E0-DB190C433357}"/>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865524" y="2530569"/>
              <a:ext cx="914400" cy="914400"/>
            </a:xfrm>
            <a:prstGeom prst="rect">
              <a:avLst/>
            </a:prstGeom>
          </p:spPr>
        </p:pic>
        <p:sp>
          <p:nvSpPr>
            <p:cNvPr id="175" name="TextBox 174">
              <a:extLst>
                <a:ext uri="{FF2B5EF4-FFF2-40B4-BE49-F238E27FC236}">
                  <a16:creationId xmlns:a16="http://schemas.microsoft.com/office/drawing/2014/main" id="{C4EDC78F-15B8-4EEE-88D2-7FBDB3A79513}"/>
                </a:ext>
              </a:extLst>
            </p:cNvPr>
            <p:cNvSpPr txBox="1"/>
            <p:nvPr/>
          </p:nvSpPr>
          <p:spPr>
            <a:xfrm>
              <a:off x="10861441" y="3214682"/>
              <a:ext cx="922566" cy="614476"/>
            </a:xfrm>
            <a:prstGeom prst="rect">
              <a:avLst/>
            </a:prstGeom>
            <a:noFill/>
          </p:spPr>
          <p:txBody>
            <a:bodyPr wrap="non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CRM</a:t>
              </a:r>
            </a:p>
          </p:txBody>
        </p:sp>
      </p:grpSp>
      <p:sp>
        <p:nvSpPr>
          <p:cNvPr id="178" name="TextBox 177">
            <a:extLst>
              <a:ext uri="{FF2B5EF4-FFF2-40B4-BE49-F238E27FC236}">
                <a16:creationId xmlns:a16="http://schemas.microsoft.com/office/drawing/2014/main" id="{52FB7046-D373-4E17-A8B9-9C25409EB77A}"/>
              </a:ext>
            </a:extLst>
          </p:cNvPr>
          <p:cNvSpPr txBox="1"/>
          <p:nvPr/>
        </p:nvSpPr>
        <p:spPr>
          <a:xfrm>
            <a:off x="5038253" y="5723651"/>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a:gradFill>
                  <a:gsLst>
                    <a:gs pos="2917">
                      <a:schemeClr val="tx1"/>
                    </a:gs>
                    <a:gs pos="30000">
                      <a:schemeClr val="tx1"/>
                    </a:gs>
                  </a:gsLst>
                  <a:lin ang="5400000" scaled="0"/>
                </a:gradFill>
              </a:rPr>
              <a:t>External Systems</a:t>
            </a:r>
          </a:p>
        </p:txBody>
      </p:sp>
      <p:cxnSp>
        <p:nvCxnSpPr>
          <p:cNvPr id="179" name="Straight Arrow Connector 178">
            <a:extLst>
              <a:ext uri="{FF2B5EF4-FFF2-40B4-BE49-F238E27FC236}">
                <a16:creationId xmlns:a16="http://schemas.microsoft.com/office/drawing/2014/main" id="{31B6AE68-42C7-457F-9261-04233E215174}"/>
              </a:ext>
            </a:extLst>
          </p:cNvPr>
          <p:cNvCxnSpPr>
            <a:cxnSpLocks/>
            <a:stCxn id="174" idx="0"/>
          </p:cNvCxnSpPr>
          <p:nvPr/>
        </p:nvCxnSpPr>
        <p:spPr>
          <a:xfrm flipH="1" flipV="1">
            <a:off x="7181679" y="5367182"/>
            <a:ext cx="1" cy="51084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5DDEBEBD-714D-4253-ACF7-80176C8E2C87}"/>
              </a:ext>
            </a:extLst>
          </p:cNvPr>
          <p:cNvCxnSpPr>
            <a:cxnSpLocks/>
            <a:stCxn id="20" idx="1"/>
            <a:endCxn id="61" idx="3"/>
          </p:cNvCxnSpPr>
          <p:nvPr/>
        </p:nvCxnSpPr>
        <p:spPr>
          <a:xfrm rot="10800000" flipV="1">
            <a:off x="5147963" y="3562467"/>
            <a:ext cx="1393401" cy="940583"/>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5FDBFF37-D501-4ADA-927C-A18CC18B5F19}"/>
              </a:ext>
            </a:extLst>
          </p:cNvPr>
          <p:cNvSpPr txBox="1"/>
          <p:nvPr/>
        </p:nvSpPr>
        <p:spPr>
          <a:xfrm>
            <a:off x="5292177" y="391732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Guides, documents</a:t>
            </a:r>
          </a:p>
        </p:txBody>
      </p:sp>
      <p:sp>
        <p:nvSpPr>
          <p:cNvPr id="54" name="TextBox 53">
            <a:extLst>
              <a:ext uri="{FF2B5EF4-FFF2-40B4-BE49-F238E27FC236}">
                <a16:creationId xmlns:a16="http://schemas.microsoft.com/office/drawing/2014/main" id="{5F87A2A4-344E-4A93-B972-6636025C81C5}"/>
              </a:ext>
            </a:extLst>
          </p:cNvPr>
          <p:cNvSpPr txBox="1"/>
          <p:nvPr/>
        </p:nvSpPr>
        <p:spPr>
          <a:xfrm>
            <a:off x="6640305" y="1816119"/>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Presence API</a:t>
            </a:r>
          </a:p>
        </p:txBody>
      </p:sp>
      <p:pic>
        <p:nvPicPr>
          <p:cNvPr id="55" name="Picture 54">
            <a:extLst>
              <a:ext uri="{FF2B5EF4-FFF2-40B4-BE49-F238E27FC236}">
                <a16:creationId xmlns:a16="http://schemas.microsoft.com/office/drawing/2014/main" id="{98015EEF-4695-4D57-A366-9B6F243DB68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 b="45747"/>
          <a:stretch/>
        </p:blipFill>
        <p:spPr>
          <a:xfrm>
            <a:off x="6777498" y="1460963"/>
            <a:ext cx="846582" cy="445660"/>
          </a:xfrm>
          <a:prstGeom prst="rect">
            <a:avLst/>
          </a:prstGeom>
        </p:spPr>
      </p:pic>
      <p:cxnSp>
        <p:nvCxnSpPr>
          <p:cNvPr id="56" name="Connector: Elbow 55">
            <a:extLst>
              <a:ext uri="{FF2B5EF4-FFF2-40B4-BE49-F238E27FC236}">
                <a16:creationId xmlns:a16="http://schemas.microsoft.com/office/drawing/2014/main" id="{C258900A-40E2-4E85-8C4F-41A29ED6BDCB}"/>
              </a:ext>
            </a:extLst>
          </p:cNvPr>
          <p:cNvCxnSpPr>
            <a:cxnSpLocks/>
            <a:stCxn id="54" idx="2"/>
            <a:endCxn id="17" idx="0"/>
          </p:cNvCxnSpPr>
          <p:nvPr/>
        </p:nvCxnSpPr>
        <p:spPr>
          <a:xfrm rot="5400000">
            <a:off x="6838245" y="2406845"/>
            <a:ext cx="760730" cy="1684"/>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489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184940"/>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Roy Howard, Sales Pro</a:t>
            </a:r>
          </a:p>
          <a:p>
            <a:r>
              <a:rPr lang="en-US" sz="1600">
                <a:latin typeface="Segoe UI Semilight" panose="020B0402040204020203" pitchFamily="34" charset="0"/>
                <a:cs typeface="Segoe UI Semilight" panose="020B0402040204020203" pitchFamily="34" charset="0"/>
              </a:rPr>
              <a:t>Roy Howard is a sales pro at North Wind Traders electronics retail chain. He is in charge of the Home entertainment, Smart TVs section of the store. </a:t>
            </a:r>
          </a:p>
        </p:txBody>
      </p:sp>
      <p:pic>
        <p:nvPicPr>
          <p:cNvPr id="2" name="Graphic 1">
            <a:extLst>
              <a:ext uri="{FF2B5EF4-FFF2-40B4-BE49-F238E27FC236}">
                <a16:creationId xmlns:a16="http://schemas.microsoft.com/office/drawing/2014/main" id="{60BF81E6-D7CE-4621-A616-BDCFE4105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736" y="1909973"/>
            <a:ext cx="1047224" cy="1047224"/>
          </a:xfrm>
          <a:prstGeom prst="rect">
            <a:avLst/>
          </a:prstGeom>
        </p:spPr>
      </p:pic>
    </p:spTree>
    <p:extLst>
      <p:ext uri="{BB962C8B-B14F-4D97-AF65-F5344CB8AC3E}">
        <p14:creationId xmlns:p14="http://schemas.microsoft.com/office/powerpoint/2010/main" val="199103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Sales Pros are notified as the message gets posted on the channel and they can start assigning customer assistance request to themselves</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32753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553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Using the information from tags and availability to assist a customer, the right staff with skillset and experience in Home theatre entertainment systems can choose to assign the request to their name and start interacting with Rachel.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4CBEC2D3-7AA7-4871-845D-9B7D2BCB8095}"/>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92ADB18C-8986-7F43-8744-FB9FE7836D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8" name="Group 7">
            <a:extLst>
              <a:ext uri="{FF2B5EF4-FFF2-40B4-BE49-F238E27FC236}">
                <a16:creationId xmlns:a16="http://schemas.microsoft.com/office/drawing/2014/main" id="{CE01DA96-D12F-47A2-ACF1-2B3A7E594B18}"/>
              </a:ext>
            </a:extLst>
          </p:cNvPr>
          <p:cNvGrpSpPr/>
          <p:nvPr/>
        </p:nvGrpSpPr>
        <p:grpSpPr>
          <a:xfrm>
            <a:off x="9682636" y="1979500"/>
            <a:ext cx="2278032" cy="4549076"/>
            <a:chOff x="9682636" y="1979500"/>
            <a:chExt cx="2278032" cy="4549076"/>
          </a:xfrm>
        </p:grpSpPr>
        <p:sp>
          <p:nvSpPr>
            <p:cNvPr id="22" name="Rectangle 21">
              <a:extLst>
                <a:ext uri="{FF2B5EF4-FFF2-40B4-BE49-F238E27FC236}">
                  <a16:creationId xmlns:a16="http://schemas.microsoft.com/office/drawing/2014/main" id="{0DEBBAA1-CF34-46F7-882F-BAFFB80CF11C}"/>
                </a:ext>
              </a:extLst>
            </p:cNvPr>
            <p:cNvSpPr/>
            <p:nvPr/>
          </p:nvSpPr>
          <p:spPr bwMode="auto">
            <a:xfrm>
              <a:off x="9913200" y="548509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126313B6-B671-604F-B61F-AD2A9A080DB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9" name="Picture 8">
              <a:extLst>
                <a:ext uri="{FF2B5EF4-FFF2-40B4-BE49-F238E27FC236}">
                  <a16:creationId xmlns:a16="http://schemas.microsoft.com/office/drawing/2014/main" id="{B55DDA8F-FBAA-6E47-A293-2E40C884F43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7" y="2094038"/>
              <a:ext cx="1992751" cy="4320000"/>
            </a:xfrm>
            <a:prstGeom prst="rect">
              <a:avLst/>
            </a:prstGeom>
          </p:spPr>
        </p:pic>
      </p:grpSp>
    </p:spTree>
    <p:extLst>
      <p:ext uri="{BB962C8B-B14F-4D97-AF65-F5344CB8AC3E}">
        <p14:creationId xmlns:p14="http://schemas.microsoft.com/office/powerpoint/2010/main" val="343739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DAF40A3-CADF-4517-B28C-854565F7928A}"/>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98AE838B-7D94-7B4A-AD77-E3C6406CC6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card refreshes to update and show that Roy Howard is available to assist Rachel in taking her on a tour of home theatre options available at the store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0E086CA7-D7B6-4F44-AFE9-215ED50BD6C4}"/>
              </a:ext>
            </a:extLst>
          </p:cNvPr>
          <p:cNvGrpSpPr/>
          <p:nvPr/>
        </p:nvGrpSpPr>
        <p:grpSpPr>
          <a:xfrm>
            <a:off x="9682636" y="1979500"/>
            <a:ext cx="2278032" cy="4549076"/>
            <a:chOff x="9682636" y="1979500"/>
            <a:chExt cx="2278032" cy="4549076"/>
          </a:xfrm>
        </p:grpSpPr>
        <p:sp>
          <p:nvSpPr>
            <p:cNvPr id="17" name="Rectangle 16">
              <a:extLst>
                <a:ext uri="{FF2B5EF4-FFF2-40B4-BE49-F238E27FC236}">
                  <a16:creationId xmlns:a16="http://schemas.microsoft.com/office/drawing/2014/main" id="{377412B9-3590-4D9D-9E2A-819B03A6C3DB}"/>
                </a:ext>
              </a:extLst>
            </p:cNvPr>
            <p:cNvSpPr/>
            <p:nvPr/>
          </p:nvSpPr>
          <p:spPr bwMode="auto">
            <a:xfrm>
              <a:off x="9913200" y="5377903"/>
              <a:ext cx="1066800" cy="1229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203FCA9-4A6C-634A-98EA-B4FDCC73378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10" name="Picture 9">
              <a:extLst>
                <a:ext uri="{FF2B5EF4-FFF2-40B4-BE49-F238E27FC236}">
                  <a16:creationId xmlns:a16="http://schemas.microsoft.com/office/drawing/2014/main" id="{3FA3CCDD-FA35-F440-BACB-0E9B878450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5277" y="2094038"/>
              <a:ext cx="1992751" cy="4320000"/>
            </a:xfrm>
            <a:prstGeom prst="rect">
              <a:avLst/>
            </a:prstGeom>
          </p:spPr>
        </p:pic>
      </p:grpSp>
    </p:spTree>
    <p:extLst>
      <p:ext uri="{BB962C8B-B14F-4D97-AF65-F5344CB8AC3E}">
        <p14:creationId xmlns:p14="http://schemas.microsoft.com/office/powerpoint/2010/main" val="40557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Sales Pros get access to currently available options for Home entertainment system at the store, </a:t>
            </a:r>
            <a:r>
              <a:rPr lang="en-US" sz="1800">
                <a:solidFill>
                  <a:schemeClr val="bg1"/>
                </a:solidFill>
                <a:latin typeface="Segoe UI" panose="020B0502040204020203" pitchFamily="34" charset="0"/>
                <a:cs typeface="Segoe UI" panose="020B0502040204020203" pitchFamily="34" charset="0"/>
              </a:rPr>
              <a:t>entire knowledge library of product talk track and customized user discounts and offers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6013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344844"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soon as Roy Howard assigns the request to himself, he gets a card with information about Rachel and her past purchases in the personal scope of the app. Roy can make product suggestions, recommendations armed with this extra info about Rachel</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10DDBCCB-E12E-4FE7-9C04-F3A75C3F45A7}"/>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4A405F7C-4BBC-4E1D-8091-1549D3C26F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3" name="Group 12">
            <a:extLst>
              <a:ext uri="{FF2B5EF4-FFF2-40B4-BE49-F238E27FC236}">
                <a16:creationId xmlns:a16="http://schemas.microsoft.com/office/drawing/2014/main" id="{BA0713A9-FD2F-4B85-AF10-179E9B243836}"/>
              </a:ext>
            </a:extLst>
          </p:cNvPr>
          <p:cNvGrpSpPr/>
          <p:nvPr/>
        </p:nvGrpSpPr>
        <p:grpSpPr>
          <a:xfrm>
            <a:off x="9682636" y="1979500"/>
            <a:ext cx="2278032" cy="4549076"/>
            <a:chOff x="9682636" y="1979500"/>
            <a:chExt cx="2278032" cy="4549076"/>
          </a:xfrm>
        </p:grpSpPr>
        <p:pic>
          <p:nvPicPr>
            <p:cNvPr id="12" name="Graphic 11">
              <a:extLst>
                <a:ext uri="{FF2B5EF4-FFF2-40B4-BE49-F238E27FC236}">
                  <a16:creationId xmlns:a16="http://schemas.microsoft.com/office/drawing/2014/main" id="{6A927744-CB98-4F6B-A3D5-867F08949DC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7668EB5-A9A6-4A09-BA6E-BA320E717BC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59860" y="2171438"/>
              <a:ext cx="1923584" cy="4165200"/>
            </a:xfrm>
            <a:prstGeom prst="roundRect">
              <a:avLst>
                <a:gd name="adj" fmla="val 11429"/>
              </a:avLst>
            </a:prstGeom>
          </p:spPr>
        </p:pic>
        <p:pic>
          <p:nvPicPr>
            <p:cNvPr id="4" name="Picture 3" descr="A screenshot of a cell phone&#10;&#10;Description automatically generated">
              <a:extLst>
                <a:ext uri="{FF2B5EF4-FFF2-40B4-BE49-F238E27FC236}">
                  <a16:creationId xmlns:a16="http://schemas.microsoft.com/office/drawing/2014/main" id="{ADB6BA08-3CC2-7F4A-9754-ED73BBC459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4284364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890944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Roy clicks on Available Products, the card updates to show a carousel of various home theatre products available in stock in the store. This list is sorted based on Rachel’s past purchase and popularity of products in the store.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B52C9BF3-C8D7-4388-9FA1-91599D1830D0}"/>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939DC462-4DC1-43F5-ADC9-00EA391204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2" name="Group 11">
            <a:extLst>
              <a:ext uri="{FF2B5EF4-FFF2-40B4-BE49-F238E27FC236}">
                <a16:creationId xmlns:a16="http://schemas.microsoft.com/office/drawing/2014/main" id="{C94DE6FE-8EC9-4F8A-8F32-1EF4D64AD5A0}"/>
              </a:ext>
            </a:extLst>
          </p:cNvPr>
          <p:cNvGrpSpPr/>
          <p:nvPr/>
        </p:nvGrpSpPr>
        <p:grpSpPr>
          <a:xfrm>
            <a:off x="9682636" y="1979500"/>
            <a:ext cx="2278032" cy="4549076"/>
            <a:chOff x="9682636" y="1979500"/>
            <a:chExt cx="2278032" cy="4549076"/>
          </a:xfrm>
        </p:grpSpPr>
        <p:pic>
          <p:nvPicPr>
            <p:cNvPr id="9" name="Graphic 8">
              <a:extLst>
                <a:ext uri="{FF2B5EF4-FFF2-40B4-BE49-F238E27FC236}">
                  <a16:creationId xmlns:a16="http://schemas.microsoft.com/office/drawing/2014/main" id="{58BB8995-1CAB-40D0-B0E3-7A6103F38DDF}"/>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9E2BC0F6-CB51-403D-83E8-3ECB99CA9EC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60400" y="2170800"/>
              <a:ext cx="1923584" cy="4165200"/>
            </a:xfrm>
            <a:prstGeom prst="roundRect">
              <a:avLst>
                <a:gd name="adj" fmla="val 11429"/>
              </a:avLst>
            </a:prstGeom>
          </p:spPr>
        </p:pic>
        <p:pic>
          <p:nvPicPr>
            <p:cNvPr id="3" name="Picture 2" descr="A screenshot of a cell phone&#10;&#10;Description automatically generated">
              <a:extLst>
                <a:ext uri="{FF2B5EF4-FFF2-40B4-BE49-F238E27FC236}">
                  <a16:creationId xmlns:a16="http://schemas.microsoft.com/office/drawing/2014/main" id="{D8975A1E-92E1-234F-A49A-DE4EB26FD7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2309905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Roy can readily see details of the product, various features and functionalities that might be of interest to Rachel. The information is constantly updated and fetched from backend product database, so that Roy always has latest information</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screenshot of a cell phone&#10;&#10;Description automatically generated">
            <a:extLst>
              <a:ext uri="{FF2B5EF4-FFF2-40B4-BE49-F238E27FC236}">
                <a16:creationId xmlns:a16="http://schemas.microsoft.com/office/drawing/2014/main" id="{CA6A9ADC-B7CA-486F-8CAE-568564B2CA0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C8F071F3-2D8C-49E8-947E-276399A9571D}"/>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2DB4CC1-B2BC-E844-8016-52AAE50D8B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18" name="Graphic 17">
            <a:extLst>
              <a:ext uri="{FF2B5EF4-FFF2-40B4-BE49-F238E27FC236}">
                <a16:creationId xmlns:a16="http://schemas.microsoft.com/office/drawing/2014/main" id="{1699A8CC-1E14-EC42-9306-F3926B9C30A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006DBD8C-80F5-404D-BEAC-6278C1498F54}"/>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9823940" y="2094038"/>
            <a:ext cx="1994400" cy="4320000"/>
          </a:xfrm>
          <a:prstGeom prst="rect">
            <a:avLst/>
          </a:prstGeom>
        </p:spPr>
      </p:pic>
    </p:spTree>
    <p:extLst>
      <p:ext uri="{BB962C8B-B14F-4D97-AF65-F5344CB8AC3E}">
        <p14:creationId xmlns:p14="http://schemas.microsoft.com/office/powerpoint/2010/main" val="1385369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Contents</a:t>
            </a:r>
          </a:p>
        </p:txBody>
      </p:sp>
      <p:sp>
        <p:nvSpPr>
          <p:cNvPr id="5" name="Text Placeholder 4"/>
          <p:cNvSpPr>
            <a:spLocks noGrp="1"/>
          </p:cNvSpPr>
          <p:nvPr>
            <p:ph type="body" sz="quarter" idx="14"/>
          </p:nvPr>
        </p:nvSpPr>
        <p:spPr>
          <a:xfrm>
            <a:off x="1795461" y="1284727"/>
            <a:ext cx="9326627" cy="5334874"/>
          </a:xfrm>
        </p:spPr>
        <p:txBody>
          <a:bodyPr>
            <a:noAutofit/>
          </a:bodyPr>
          <a:lstStyle/>
          <a:p>
            <a:pPr marL="228600" indent="-228600">
              <a:lnSpc>
                <a:spcPct val="150000"/>
              </a:lnSpc>
              <a:spcBef>
                <a:spcPts val="400"/>
              </a:spcBef>
              <a:buFont typeface="Arial" panose="020B0604020202020204" pitchFamily="34" charset="0"/>
              <a:buChar char="•"/>
            </a:pPr>
            <a:r>
              <a:rPr lang="en-IN" sz="2200">
                <a:latin typeface="Segoe UI Semibold" panose="020B0702040204020203" pitchFamily="34" charset="0"/>
                <a:cs typeface="Segoe UI Semibold" panose="020B0702040204020203" pitchFamily="34" charset="0"/>
              </a:rPr>
              <a:t>Scenarios</a:t>
            </a:r>
          </a:p>
          <a:p>
            <a:pPr marL="512763" indent="-228600">
              <a:spcBef>
                <a:spcPts val="100"/>
              </a:spcBef>
              <a:spcAft>
                <a:spcPts val="300"/>
              </a:spcAft>
              <a:buFont typeface="Segoe UI" panose="020B0502040204020203" pitchFamily="34" charset="0"/>
              <a:buChar char="–"/>
            </a:pPr>
            <a:endParaRPr lang="en-IN" sz="160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a:latin typeface="Segoe UI Semibold" panose="020B0702040204020203" pitchFamily="34" charset="0"/>
                <a:cs typeface="Segoe UI Semibold" panose="020B0702040204020203" pitchFamily="34" charset="0"/>
                <a:hlinkClick r:id="rId3" action="ppaction://hlinksldjump"/>
              </a:rPr>
              <a:t>Customer Assistance – Informed Associate</a:t>
            </a:r>
            <a:br>
              <a:rPr lang="en-IN" sz="1600">
                <a:latin typeface="Segoe UI Semibold" panose="020B0702040204020203" pitchFamily="34" charset="0"/>
                <a:cs typeface="Segoe UI Semibold" panose="020B0702040204020203" pitchFamily="34" charset="0"/>
              </a:rPr>
            </a:br>
            <a:r>
              <a:rPr lang="en-IN" sz="1600">
                <a:latin typeface="Segoe UI Semibold" panose="020B0702040204020203" pitchFamily="34" charset="0"/>
                <a:cs typeface="Segoe UI Semibold" panose="020B0702040204020203" pitchFamily="34" charset="0"/>
              </a:rPr>
              <a:t>	</a:t>
            </a:r>
            <a:r>
              <a:rPr lang="en-IN" sz="1600" i="1"/>
              <a:t>Retail FLW intelligent KM experience </a:t>
            </a:r>
          </a:p>
          <a:p>
            <a:pPr marL="512763" indent="-228600">
              <a:spcBef>
                <a:spcPts val="100"/>
              </a:spcBef>
              <a:spcAft>
                <a:spcPts val="300"/>
              </a:spcAft>
              <a:buFont typeface="Segoe UI" panose="020B0502040204020203" pitchFamily="34" charset="0"/>
              <a:buChar char="–"/>
            </a:pPr>
            <a:endParaRPr lang="en-IN" sz="1600">
              <a:latin typeface="Segoe UI Semibold" panose="020B0702040204020203" pitchFamily="34" charset="0"/>
              <a:cs typeface="Segoe UI Semibold" panose="020B0702040204020203" pitchFamily="34" charset="0"/>
            </a:endParaRPr>
          </a:p>
          <a:p>
            <a:pPr marL="512763" indent="-228600">
              <a:spcBef>
                <a:spcPts val="100"/>
              </a:spcBef>
              <a:spcAft>
                <a:spcPts val="300"/>
              </a:spcAft>
              <a:buFont typeface="Segoe UI" panose="020B0502040204020203" pitchFamily="34" charset="0"/>
              <a:buChar char="–"/>
            </a:pPr>
            <a:r>
              <a:rPr lang="en-IN" sz="1600">
                <a:latin typeface="Segoe UI Semibold" panose="020B0702040204020203" pitchFamily="34" charset="0"/>
                <a:cs typeface="Segoe UI Semibold" panose="020B0702040204020203" pitchFamily="34" charset="0"/>
                <a:hlinkClick r:id="rId4" action="ppaction://hlinksldjump"/>
              </a:rPr>
              <a:t>Reserve Inventory</a:t>
            </a:r>
            <a:br>
              <a:rPr lang="en-IN" sz="1600">
                <a:latin typeface="Segoe UI Semibold" panose="020B0702040204020203" pitchFamily="34" charset="0"/>
                <a:cs typeface="Segoe UI Semibold" panose="020B0702040204020203" pitchFamily="34" charset="0"/>
              </a:rPr>
            </a:br>
            <a:r>
              <a:rPr lang="en-IN" sz="1600">
                <a:latin typeface="Segoe UI Semibold" panose="020B0702040204020203" pitchFamily="34" charset="0"/>
                <a:cs typeface="Segoe UI Semibold" panose="020B0702040204020203" pitchFamily="34" charset="0"/>
              </a:rPr>
              <a:t>	</a:t>
            </a:r>
            <a:r>
              <a:rPr lang="en-IN" sz="1600" i="1"/>
              <a:t>Inter-store collaboration experience</a:t>
            </a:r>
          </a:p>
          <a:p>
            <a:pPr marL="512763" indent="-228600">
              <a:spcBef>
                <a:spcPts val="100"/>
              </a:spcBef>
              <a:spcAft>
                <a:spcPts val="300"/>
              </a:spcAft>
              <a:buFont typeface="Segoe UI" panose="020B0502040204020203" pitchFamily="34" charset="0"/>
              <a:buChar char="–"/>
            </a:pPr>
            <a:endParaRPr lang="en-IN" sz="1600" i="1"/>
          </a:p>
          <a:p>
            <a:pPr marL="512763" indent="-228600">
              <a:spcBef>
                <a:spcPts val="100"/>
              </a:spcBef>
              <a:spcAft>
                <a:spcPts val="300"/>
              </a:spcAft>
              <a:buFont typeface="Segoe UI" panose="020B0502040204020203" pitchFamily="34" charset="0"/>
              <a:buChar char="–"/>
            </a:pPr>
            <a:r>
              <a:rPr lang="en-IN" sz="1600">
                <a:latin typeface="Segoe UI Semibold" panose="020B0702040204020203" pitchFamily="34" charset="0"/>
                <a:cs typeface="Segoe UI Semibold" panose="020B0702040204020203" pitchFamily="34" charset="0"/>
                <a:hlinkClick r:id="rId5" action="ppaction://hlinksldjump"/>
              </a:rPr>
              <a:t>Virtual Consult</a:t>
            </a:r>
            <a:br>
              <a:rPr lang="en-IN" sz="1600">
                <a:latin typeface="Segoe UI Semibold" panose="020B0702040204020203" pitchFamily="34" charset="0"/>
                <a:cs typeface="Segoe UI Semibold" panose="020B0702040204020203" pitchFamily="34" charset="0"/>
              </a:rPr>
            </a:br>
            <a:r>
              <a:rPr lang="en-IN" sz="1600" i="1">
                <a:latin typeface="Segoe UI Semibold" panose="020B0702040204020203" pitchFamily="34" charset="0"/>
                <a:cs typeface="Segoe UI Semibold" panose="020B0702040204020203" pitchFamily="34" charset="0"/>
              </a:rPr>
              <a:t>	</a:t>
            </a:r>
            <a:r>
              <a:rPr lang="en-IN" sz="1600" i="1"/>
              <a:t>Enhanced Customer Support</a:t>
            </a:r>
          </a:p>
        </p:txBody>
      </p:sp>
      <p:grpSp>
        <p:nvGrpSpPr>
          <p:cNvPr id="23" name="Group 22"/>
          <p:cNvGrpSpPr/>
          <p:nvPr/>
        </p:nvGrpSpPr>
        <p:grpSpPr>
          <a:xfrm>
            <a:off x="6458776" y="1179838"/>
            <a:ext cx="4451710" cy="4087328"/>
            <a:chOff x="4153748" y="1988637"/>
            <a:chExt cx="3602904" cy="3570208"/>
          </a:xfrm>
        </p:grpSpPr>
        <p:sp>
          <p:nvSpPr>
            <p:cNvPr id="7" name="TextBox 6"/>
            <p:cNvSpPr txBox="1"/>
            <p:nvPr/>
          </p:nvSpPr>
          <p:spPr>
            <a:xfrm>
              <a:off x="4578477" y="1988637"/>
              <a:ext cx="3178175" cy="3570208"/>
            </a:xfrm>
            <a:prstGeom prst="rect">
              <a:avLst/>
            </a:prstGeom>
            <a:noFill/>
          </p:spPr>
          <p:txBody>
            <a:bodyPr vert="horz" wrap="square" lIns="91440" tIns="45720" rIns="91440" bIns="45720" rtlCol="0" anchor="ctr">
              <a:noAutofit/>
            </a:bodyPr>
            <a:lstStyle>
              <a:defPPr>
                <a:defRPr lang="en-US"/>
              </a:defPPr>
              <a:lvl1pPr marL="233363" indent="-233363">
                <a:spcBef>
                  <a:spcPts val="600"/>
                </a:spcBef>
                <a:buFont typeface="Arial" panose="020B0604020202020204" pitchFamily="34" charset="0"/>
                <a:buChar char="•"/>
                <a:defRPr sz="1800">
                  <a:solidFill>
                    <a:srgbClr val="505050"/>
                  </a:solidFill>
                  <a:ea typeface="Segoe UI" pitchFamily="34" charset="0"/>
                  <a:cs typeface="Segoe UI" pitchFamily="34" charset="0"/>
                </a:defRPr>
              </a:lvl1pPr>
            </a:lstStyle>
            <a:p>
              <a:pPr marL="0" marR="0" lvl="1" indent="0" algn="l" defTabSz="1088105" rtl="0" eaLnBrk="1" fontAlgn="auto" latinLnBrk="0" hangingPunct="1">
                <a:lnSpc>
                  <a:spcPct val="100000"/>
                </a:lnSpc>
                <a:spcBef>
                  <a:spcPts val="400"/>
                </a:spcBef>
                <a:spcAft>
                  <a:spcPts val="0"/>
                </a:spcAft>
                <a:buClr>
                  <a:srgbClr val="0072C6"/>
                </a:buClr>
                <a:buSzPct val="100000"/>
                <a:buFontTx/>
                <a:buNone/>
                <a:tabLst/>
                <a:defRPr/>
              </a:pPr>
              <a:r>
                <a:rPr kumimoji="0" lang="en-US" sz="2200" b="0" i="1"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For each scenario:</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Vision</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Primary Persona</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Storyboard</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Design Best Practices</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Architecture</a:t>
              </a:r>
            </a:p>
          </p:txBody>
        </p:sp>
        <p:grpSp>
          <p:nvGrpSpPr>
            <p:cNvPr id="22" name="Group 21"/>
            <p:cNvGrpSpPr/>
            <p:nvPr/>
          </p:nvGrpSpPr>
          <p:grpSpPr>
            <a:xfrm>
              <a:off x="4153748" y="2797020"/>
              <a:ext cx="275839" cy="1953445"/>
              <a:chOff x="4153748" y="2797020"/>
              <a:chExt cx="275839" cy="1953445"/>
            </a:xfrm>
          </p:grpSpPr>
          <p:sp>
            <p:nvSpPr>
              <p:cNvPr id="13" name="Left Bracket 12"/>
              <p:cNvSpPr/>
              <p:nvPr/>
            </p:nvSpPr>
            <p:spPr>
              <a:xfrm>
                <a:off x="4291668" y="2797020"/>
                <a:ext cx="137919" cy="1953445"/>
              </a:xfrm>
              <a:prstGeom prst="leftBracket">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 name="Group 13"/>
              <p:cNvGrpSpPr/>
              <p:nvPr/>
            </p:nvGrpSpPr>
            <p:grpSpPr>
              <a:xfrm rot="5400000" flipH="1">
                <a:off x="4153746" y="3678753"/>
                <a:ext cx="275842" cy="275838"/>
                <a:chOff x="3676651" y="-638174"/>
                <a:chExt cx="247650" cy="247650"/>
              </a:xfrm>
              <a:effectLst/>
            </p:grpSpPr>
            <p:sp>
              <p:nvSpPr>
                <p:cNvPr id="15" name="Oval 14"/>
                <p:cNvSpPr/>
                <p:nvPr/>
              </p:nvSpPr>
              <p:spPr>
                <a:xfrm>
                  <a:off x="3676651" y="-638174"/>
                  <a:ext cx="247650" cy="247650"/>
                </a:xfrm>
                <a:prstGeom prst="ellipse">
                  <a:avLst/>
                </a:prstGeom>
                <a:solidFill>
                  <a:schemeClr val="tx2"/>
                </a:solidFill>
                <a:ln w="12700">
                  <a:solidFill>
                    <a:schemeClr val="bg1"/>
                  </a:solidFill>
                </a:ln>
                <a:effectLst/>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nvGrpSpPr>
                <p:cNvPr id="16" name="Group 15"/>
                <p:cNvGrpSpPr/>
                <p:nvPr/>
              </p:nvGrpSpPr>
              <p:grpSpPr>
                <a:xfrm>
                  <a:off x="3737720" y="-596214"/>
                  <a:ext cx="125525" cy="163729"/>
                  <a:chOff x="2624724" y="-933452"/>
                  <a:chExt cx="289928" cy="378170"/>
                </a:xfrm>
                <a:solidFill>
                  <a:schemeClr val="bg1"/>
                </a:solidFill>
              </p:grpSpPr>
              <p:sp>
                <p:nvSpPr>
                  <p:cNvPr id="17" name="Rectangle 16"/>
                  <p:cNvSpPr/>
                  <p:nvPr/>
                </p:nvSpPr>
                <p:spPr>
                  <a:xfrm>
                    <a:off x="2713628" y="-933452"/>
                    <a:ext cx="112098" cy="295273"/>
                  </a:xfrm>
                  <a:prstGeom prst="rect">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sp>
                <p:nvSpPr>
                  <p:cNvPr id="18" name="Chevron 17"/>
                  <p:cNvSpPr/>
                  <p:nvPr/>
                </p:nvSpPr>
                <p:spPr>
                  <a:xfrm rot="5400000">
                    <a:off x="2642809" y="-827125"/>
                    <a:ext cx="253758" cy="289928"/>
                  </a:xfrm>
                  <a:prstGeom prst="chevron">
                    <a:avLst>
                      <a:gd name="adj" fmla="val 59856"/>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grpSp>
        </p:grpSp>
      </p:grpSp>
    </p:spTree>
    <p:extLst>
      <p:ext uri="{BB962C8B-B14F-4D97-AF65-F5344CB8AC3E}">
        <p14:creationId xmlns:p14="http://schemas.microsoft.com/office/powerpoint/2010/main" val="276295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4545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When Rachel asks questions related to a product that interests her, Roy can look at specs and other details for any product and provide accurate answers</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050810BD-F6B1-4959-A02A-8F71AE5C3B8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D2982ADB-3B4A-4C24-A5C2-90CE84B3A1C1}"/>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AA757AE-3DD2-B94A-B0E9-BCB0C4E0FA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18" name="Graphic 17">
            <a:extLst>
              <a:ext uri="{FF2B5EF4-FFF2-40B4-BE49-F238E27FC236}">
                <a16:creationId xmlns:a16="http://schemas.microsoft.com/office/drawing/2014/main" id="{2BCBE4A8-8690-374B-AE2E-FF178B0B56A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C5BC0F1-9196-4E44-82C4-BF33B88677B0}"/>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9823940" y="2094038"/>
            <a:ext cx="1994400" cy="4320000"/>
          </a:xfrm>
          <a:prstGeom prst="rect">
            <a:avLst/>
          </a:prstGeom>
        </p:spPr>
      </p:pic>
    </p:spTree>
    <p:extLst>
      <p:ext uri="{BB962C8B-B14F-4D97-AF65-F5344CB8AC3E}">
        <p14:creationId xmlns:p14="http://schemas.microsoft.com/office/powerpoint/2010/main" val="360924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13920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Roy also has access to customized discounts, offers based on customer loyalty that is specifically available for Rachel for this product. Roy is armed with all discount campaigns that are currently running in the store and for each product line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3E73656F-0410-42BF-A737-FD9D5EC253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88F2372F-68CB-4CE6-82EF-CCDFF0426D82}"/>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4"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8A05EF2-A24E-8B4D-A94A-6B6BEFC7F5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21" name="Graphic 20">
            <a:extLst>
              <a:ext uri="{FF2B5EF4-FFF2-40B4-BE49-F238E27FC236}">
                <a16:creationId xmlns:a16="http://schemas.microsoft.com/office/drawing/2014/main" id="{5C762900-B4B1-C742-8702-3E03DD16CC6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82636" y="1979500"/>
            <a:ext cx="2278032" cy="4549076"/>
          </a:xfrm>
          <a:prstGeom prst="rect">
            <a:avLst/>
          </a:prstGeom>
        </p:spPr>
      </p:pic>
      <p:pic>
        <p:nvPicPr>
          <p:cNvPr id="12" name="Picture 11">
            <a:extLst>
              <a:ext uri="{FF2B5EF4-FFF2-40B4-BE49-F238E27FC236}">
                <a16:creationId xmlns:a16="http://schemas.microsoft.com/office/drawing/2014/main" id="{4A8637E6-523A-4844-BA62-B9EE626EA05A}"/>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9823940" y="2094038"/>
            <a:ext cx="1994400" cy="4320000"/>
          </a:xfrm>
          <a:prstGeom prst="rect">
            <a:avLst/>
          </a:prstGeom>
        </p:spPr>
      </p:pic>
    </p:spTree>
    <p:extLst>
      <p:ext uri="{BB962C8B-B14F-4D97-AF65-F5344CB8AC3E}">
        <p14:creationId xmlns:p14="http://schemas.microsoft.com/office/powerpoint/2010/main" val="38394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Once Rachel is convinced with the information received and happy with the price, Roy can reserve the product immediately.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766945B3-DC06-44A5-85FF-75A99A32EE5F}"/>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6C970336-C7A1-4F82-AD84-85D59AA151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5" name="Group 14">
            <a:extLst>
              <a:ext uri="{FF2B5EF4-FFF2-40B4-BE49-F238E27FC236}">
                <a16:creationId xmlns:a16="http://schemas.microsoft.com/office/drawing/2014/main" id="{8F4CE44B-224D-4916-9C8F-36E36BEE257A}"/>
              </a:ext>
            </a:extLst>
          </p:cNvPr>
          <p:cNvGrpSpPr/>
          <p:nvPr/>
        </p:nvGrpSpPr>
        <p:grpSpPr>
          <a:xfrm>
            <a:off x="9682636" y="1979500"/>
            <a:ext cx="2278032" cy="4549076"/>
            <a:chOff x="9682636" y="1979500"/>
            <a:chExt cx="2278032" cy="4549076"/>
          </a:xfrm>
        </p:grpSpPr>
        <p:pic>
          <p:nvPicPr>
            <p:cNvPr id="9" name="Graphic 8">
              <a:extLst>
                <a:ext uri="{FF2B5EF4-FFF2-40B4-BE49-F238E27FC236}">
                  <a16:creationId xmlns:a16="http://schemas.microsoft.com/office/drawing/2014/main" id="{51258DC7-3252-409B-AFA8-17E3194D6BE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09D61293-F2DE-6F4F-9CBF-0360CA806EF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5277" y="2094038"/>
              <a:ext cx="1992751" cy="4320000"/>
            </a:xfrm>
            <a:prstGeom prst="rect">
              <a:avLst/>
            </a:prstGeom>
          </p:spPr>
        </p:pic>
      </p:grpSp>
    </p:spTree>
    <p:extLst>
      <p:ext uri="{BB962C8B-B14F-4D97-AF65-F5344CB8AC3E}">
        <p14:creationId xmlns:p14="http://schemas.microsoft.com/office/powerpoint/2010/main" val="4084652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Once reserved, it will be available for Rachel to pick up at the checkout counter.</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B531351D-7489-4241-AF17-6288661396BE}"/>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C9BAFD73-AAB5-4070-9C32-3D4D0CCC35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12" name="Graphic 11">
            <a:extLst>
              <a:ext uri="{FF2B5EF4-FFF2-40B4-BE49-F238E27FC236}">
                <a16:creationId xmlns:a16="http://schemas.microsoft.com/office/drawing/2014/main" id="{6B34A1ED-CE24-5A46-A72F-D534E0D0C75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27920" y="1979500"/>
            <a:ext cx="2278032" cy="45490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72FBA00-2824-4347-945F-261AC4F3B9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70560" y="2094038"/>
            <a:ext cx="1992752" cy="4320000"/>
          </a:xfrm>
          <a:prstGeom prst="rect">
            <a:avLst/>
          </a:prstGeom>
        </p:spPr>
      </p:pic>
      <p:grpSp>
        <p:nvGrpSpPr>
          <p:cNvPr id="15" name="Group 14">
            <a:extLst>
              <a:ext uri="{FF2B5EF4-FFF2-40B4-BE49-F238E27FC236}">
                <a16:creationId xmlns:a16="http://schemas.microsoft.com/office/drawing/2014/main" id="{FAAFD299-D762-4B76-96B7-3769F0F3F4E8}"/>
              </a:ext>
            </a:extLst>
          </p:cNvPr>
          <p:cNvGrpSpPr/>
          <p:nvPr/>
        </p:nvGrpSpPr>
        <p:grpSpPr>
          <a:xfrm>
            <a:off x="9682636" y="1979500"/>
            <a:ext cx="2278032" cy="4549076"/>
            <a:chOff x="9682636" y="1979500"/>
            <a:chExt cx="2278032" cy="4549076"/>
          </a:xfrm>
        </p:grpSpPr>
        <p:pic>
          <p:nvPicPr>
            <p:cNvPr id="9" name="Graphic 8">
              <a:extLst>
                <a:ext uri="{FF2B5EF4-FFF2-40B4-BE49-F238E27FC236}">
                  <a16:creationId xmlns:a16="http://schemas.microsoft.com/office/drawing/2014/main" id="{BA4E517D-2165-4C1F-8D5A-256500BB8FA0}"/>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10C6E0C6-3B75-4DA1-AFB5-2694E139721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60400" y="2160000"/>
              <a:ext cx="1923584" cy="4165200"/>
            </a:xfrm>
            <a:prstGeom prst="roundRect">
              <a:avLst>
                <a:gd name="adj" fmla="val 11429"/>
              </a:avLst>
            </a:prstGeom>
          </p:spPr>
        </p:pic>
        <p:pic>
          <p:nvPicPr>
            <p:cNvPr id="14" name="Picture 13" descr="A screenshot of a cell phone&#10;&#10;Description automatically generated">
              <a:extLst>
                <a:ext uri="{FF2B5EF4-FFF2-40B4-BE49-F238E27FC236}">
                  <a16:creationId xmlns:a16="http://schemas.microsoft.com/office/drawing/2014/main" id="{ABC17A32-0E67-CA48-B580-9B36FA6A5D0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1018194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553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soon as the product is reserved, the app provides a list of other items that are frequently bought together. This handy list helps Roy to perform upsell or cross sell of other related products in the store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74E0C773-7B00-4CC9-B51C-CA7171CDE154}"/>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4706C677-DAD0-41D8-B566-54A2CEAC3F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2" name="Group 11">
            <a:extLst>
              <a:ext uri="{FF2B5EF4-FFF2-40B4-BE49-F238E27FC236}">
                <a16:creationId xmlns:a16="http://schemas.microsoft.com/office/drawing/2014/main" id="{0D55A1E1-5EF9-4165-85C2-EAB9F1B93FAB}"/>
              </a:ext>
            </a:extLst>
          </p:cNvPr>
          <p:cNvGrpSpPr/>
          <p:nvPr/>
        </p:nvGrpSpPr>
        <p:grpSpPr>
          <a:xfrm>
            <a:off x="9682636" y="1979500"/>
            <a:ext cx="2278032" cy="4549076"/>
            <a:chOff x="9682636" y="1979500"/>
            <a:chExt cx="2278032" cy="4549076"/>
          </a:xfrm>
        </p:grpSpPr>
        <p:pic>
          <p:nvPicPr>
            <p:cNvPr id="9" name="Graphic 8">
              <a:extLst>
                <a:ext uri="{FF2B5EF4-FFF2-40B4-BE49-F238E27FC236}">
                  <a16:creationId xmlns:a16="http://schemas.microsoft.com/office/drawing/2014/main" id="{14B8D069-3957-4B4B-8177-F5D1A823B86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6D63126D-9122-4726-93CC-0BE24E17316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60400" y="2160000"/>
              <a:ext cx="1923584" cy="4165200"/>
            </a:xfrm>
            <a:prstGeom prst="roundRect">
              <a:avLst>
                <a:gd name="adj" fmla="val 11429"/>
              </a:avLst>
            </a:prstGeom>
          </p:spPr>
        </p:pic>
        <p:pic>
          <p:nvPicPr>
            <p:cNvPr id="4" name="Picture 3" descr="A screenshot of a cell phone&#10;&#10;Description automatically generated">
              <a:extLst>
                <a:ext uri="{FF2B5EF4-FFF2-40B4-BE49-F238E27FC236}">
                  <a16:creationId xmlns:a16="http://schemas.microsoft.com/office/drawing/2014/main" id="{C7158CE9-0DF0-EB48-BEB8-F78BEDA6E05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1664830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Sales Pros can sell additional items, accessories to go with main sale and redirect the customer to another department to buy more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43349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Rachel is interested in buying a few other items outside Roy’s section, Roy can reuse the same card to send the customer assistance request back to the common pool.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F09A4306-76D6-49F2-A614-89C3F7CED5BF}"/>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ell phone&#10;&#10;Description automatically generated">
              <a:extLst>
                <a:ext uri="{FF2B5EF4-FFF2-40B4-BE49-F238E27FC236}">
                  <a16:creationId xmlns:a16="http://schemas.microsoft.com/office/drawing/2014/main" id="{F76775E7-E175-4C1A-802A-2D8466F4336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0" name="Group 9">
            <a:extLst>
              <a:ext uri="{FF2B5EF4-FFF2-40B4-BE49-F238E27FC236}">
                <a16:creationId xmlns:a16="http://schemas.microsoft.com/office/drawing/2014/main" id="{5B33423F-1C9B-43B0-8B4C-432391A90097}"/>
              </a:ext>
            </a:extLst>
          </p:cNvPr>
          <p:cNvGrpSpPr/>
          <p:nvPr/>
        </p:nvGrpSpPr>
        <p:grpSpPr>
          <a:xfrm>
            <a:off x="9682636" y="1979500"/>
            <a:ext cx="2278032" cy="4549076"/>
            <a:chOff x="9682636" y="1979500"/>
            <a:chExt cx="2278032" cy="4549076"/>
          </a:xfrm>
        </p:grpSpPr>
        <p:pic>
          <p:nvPicPr>
            <p:cNvPr id="13" name="Graphic 12">
              <a:extLst>
                <a:ext uri="{FF2B5EF4-FFF2-40B4-BE49-F238E27FC236}">
                  <a16:creationId xmlns:a16="http://schemas.microsoft.com/office/drawing/2014/main" id="{895F2C18-818E-704F-AA0A-7709B482ADB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5D5F74AB-26FB-454F-8ED7-DC13595DA3E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53353" y="2160000"/>
              <a:ext cx="1921345" cy="4165200"/>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7C143D7F-9EF2-DC47-A666-21A55C2222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224094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4545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While transferring the customer to another assistance staff, Roy uses the comment box in the card to mention customer’s interest and asks the next assistant to demo smart lighting solutions available at the store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B277EE36-D6BF-4D12-9995-F36051B02AE1}"/>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FCCDB4B3-865A-41B9-809B-8062CC1A87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2" name="Group 11">
            <a:extLst>
              <a:ext uri="{FF2B5EF4-FFF2-40B4-BE49-F238E27FC236}">
                <a16:creationId xmlns:a16="http://schemas.microsoft.com/office/drawing/2014/main" id="{6FFB1BE1-A176-4C74-BF3A-DE0FB1BD4394}"/>
              </a:ext>
            </a:extLst>
          </p:cNvPr>
          <p:cNvGrpSpPr/>
          <p:nvPr/>
        </p:nvGrpSpPr>
        <p:grpSpPr>
          <a:xfrm>
            <a:off x="9682636" y="1979500"/>
            <a:ext cx="2278032" cy="4549076"/>
            <a:chOff x="9682636" y="1979500"/>
            <a:chExt cx="2278032" cy="4549076"/>
          </a:xfrm>
        </p:grpSpPr>
        <p:pic>
          <p:nvPicPr>
            <p:cNvPr id="9" name="Graphic 8">
              <a:extLst>
                <a:ext uri="{FF2B5EF4-FFF2-40B4-BE49-F238E27FC236}">
                  <a16:creationId xmlns:a16="http://schemas.microsoft.com/office/drawing/2014/main" id="{D4CC4195-87A7-48E5-A76E-0BF5D55610F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E0897A85-808A-804E-9C92-8866E903BD2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569681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FCCDB4B3-865A-41B9-809B-8062CC1A87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9F6826F-F33C-E24F-B210-9436F7611B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23606"/>
            <a:ext cx="9139200" cy="5140800"/>
          </a:xfrm>
          <a:prstGeom prst="rect">
            <a:avLst/>
          </a:prstGeom>
        </p:spPr>
      </p:pic>
      <p:grpSp>
        <p:nvGrpSpPr>
          <p:cNvPr id="2" name="Group 1">
            <a:extLst>
              <a:ext uri="{FF2B5EF4-FFF2-40B4-BE49-F238E27FC236}">
                <a16:creationId xmlns:a16="http://schemas.microsoft.com/office/drawing/2014/main" id="{C237FE6E-3ACA-43DB-80C6-8F564184C23A}"/>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5"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C29F286-CE6F-C444-B263-9227AE1637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9" name="Group 8">
            <a:extLst>
              <a:ext uri="{FF2B5EF4-FFF2-40B4-BE49-F238E27FC236}">
                <a16:creationId xmlns:a16="http://schemas.microsoft.com/office/drawing/2014/main" id="{3CC42549-E346-41C5-BE99-0C66DA35BF00}"/>
              </a:ext>
            </a:extLst>
          </p:cNvPr>
          <p:cNvGrpSpPr/>
          <p:nvPr/>
        </p:nvGrpSpPr>
        <p:grpSpPr>
          <a:xfrm>
            <a:off x="9682636" y="1979500"/>
            <a:ext cx="2278032" cy="4549076"/>
            <a:chOff x="9682636" y="1979500"/>
            <a:chExt cx="2278032" cy="4549076"/>
          </a:xfrm>
        </p:grpSpPr>
        <p:pic>
          <p:nvPicPr>
            <p:cNvPr id="17" name="Graphic 16">
              <a:extLst>
                <a:ext uri="{FF2B5EF4-FFF2-40B4-BE49-F238E27FC236}">
                  <a16:creationId xmlns:a16="http://schemas.microsoft.com/office/drawing/2014/main" id="{989C1E61-564C-0C42-8410-02DA029F064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82636" y="1979500"/>
              <a:ext cx="2278032" cy="4549076"/>
            </a:xfrm>
            <a:prstGeom prst="rect">
              <a:avLst/>
            </a:prstGeom>
          </p:spPr>
        </p:pic>
        <p:pic>
          <p:nvPicPr>
            <p:cNvPr id="24" name="Picture 23">
              <a:extLst>
                <a:ext uri="{FF2B5EF4-FFF2-40B4-BE49-F238E27FC236}">
                  <a16:creationId xmlns:a16="http://schemas.microsoft.com/office/drawing/2014/main" id="{59422F34-1CF8-FD40-92C3-89C143BB058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25277" y="2094038"/>
              <a:ext cx="1992751" cy="4320000"/>
            </a:xfrm>
            <a:prstGeom prst="rect">
              <a:avLst/>
            </a:prstGeom>
          </p:spPr>
        </p:pic>
      </p:grpSp>
      <p:sp>
        <p:nvSpPr>
          <p:cNvPr id="14" name="TextBox 13">
            <a:extLst>
              <a:ext uri="{FF2B5EF4-FFF2-40B4-BE49-F238E27FC236}">
                <a16:creationId xmlns:a16="http://schemas.microsoft.com/office/drawing/2014/main" id="{7229F83F-9CBC-4895-A907-FBF602C38C5E}"/>
              </a:ext>
            </a:extLst>
          </p:cNvPr>
          <p:cNvSpPr txBox="1"/>
          <p:nvPr/>
        </p:nvSpPr>
        <p:spPr>
          <a:xfrm>
            <a:off x="773191" y="6297744"/>
            <a:ext cx="924545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Once Roy marks the card as ‘Up for Grabs’ it is posted again in the common channel used by Floor staff as Customer Transfer Request. The sales staff responsible for Smart Bulbs section can then choose to pick up this customer for the demo</a:t>
            </a:r>
          </a:p>
        </p:txBody>
      </p:sp>
    </p:spTree>
    <p:extLst>
      <p:ext uri="{BB962C8B-B14F-4D97-AF65-F5344CB8AC3E}">
        <p14:creationId xmlns:p14="http://schemas.microsoft.com/office/powerpoint/2010/main" val="140274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Sales Pros can get instant customer satisfaction survey at the time of sale confirmation to immediately capture the customer experience</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4374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a:cs typeface="Segoe UI Light" panose="020B0502040204020203" pitchFamily="34" charset="0"/>
              </a:rPr>
              <a:t>Customer Assistance – Informed Associate</a:t>
            </a:r>
            <a:endParaRPr lang="en-US" sz="2800" b="1" i="1">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Retail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7582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Rachel completes all purchases in the store, customer assistance staff uses the adaptive card to close the assistance request</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F85F9E88-FBA3-4641-A806-00C2AFA611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A4FD6DE2-E848-4343-AAA6-865D16715610}"/>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screenshot of a cell phone&#10;&#10;Description automatically generated">
              <a:extLst>
                <a:ext uri="{FF2B5EF4-FFF2-40B4-BE49-F238E27FC236}">
                  <a16:creationId xmlns:a16="http://schemas.microsoft.com/office/drawing/2014/main" id="{34B9D734-01A5-8944-AFAD-0866372166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3" name="Group 12">
            <a:extLst>
              <a:ext uri="{FF2B5EF4-FFF2-40B4-BE49-F238E27FC236}">
                <a16:creationId xmlns:a16="http://schemas.microsoft.com/office/drawing/2014/main" id="{779D0B2F-2021-4A7B-BC0E-3C1C12C340EB}"/>
              </a:ext>
            </a:extLst>
          </p:cNvPr>
          <p:cNvGrpSpPr/>
          <p:nvPr/>
        </p:nvGrpSpPr>
        <p:grpSpPr>
          <a:xfrm>
            <a:off x="9682636" y="1979500"/>
            <a:ext cx="2278032" cy="4549076"/>
            <a:chOff x="9682636" y="1979500"/>
            <a:chExt cx="2278032" cy="4549076"/>
          </a:xfrm>
        </p:grpSpPr>
        <p:pic>
          <p:nvPicPr>
            <p:cNvPr id="9" name="Graphic 8">
              <a:extLst>
                <a:ext uri="{FF2B5EF4-FFF2-40B4-BE49-F238E27FC236}">
                  <a16:creationId xmlns:a16="http://schemas.microsoft.com/office/drawing/2014/main" id="{BBD640F2-7393-46B9-87CA-12D40FF08BE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3" name="Picture 2">
              <a:extLst>
                <a:ext uri="{FF2B5EF4-FFF2-40B4-BE49-F238E27FC236}">
                  <a16:creationId xmlns:a16="http://schemas.microsoft.com/office/drawing/2014/main" id="{0C0B2009-0B2D-B248-AB2C-DD5DB1B8FC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3602587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card provides comment box to log any vital piece of information regarding Rachel’s preferences or closing remarks.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FE79CD4-C944-43F9-97F9-0D7152DA62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E5CD509B-9BFC-4650-858F-FA0204D22EF4}"/>
              </a:ext>
            </a:extLst>
          </p:cNvPr>
          <p:cNvGrpSpPr/>
          <p:nvPr/>
        </p:nvGrpSpPr>
        <p:grpSpPr>
          <a:xfrm>
            <a:off x="318049" y="430634"/>
            <a:ext cx="10048461" cy="5956975"/>
            <a:chOff x="374848" y="432000"/>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74848" y="432000"/>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ell phone&#10;&#10;Description automatically generated">
              <a:extLst>
                <a:ext uri="{FF2B5EF4-FFF2-40B4-BE49-F238E27FC236}">
                  <a16:creationId xmlns:a16="http://schemas.microsoft.com/office/drawing/2014/main" id="{460A6D52-2A42-0041-8556-BC8F1A390B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9478" y="840087"/>
              <a:ext cx="9139200" cy="5140800"/>
            </a:xfrm>
            <a:prstGeom prst="rect">
              <a:avLst/>
            </a:prstGeom>
          </p:spPr>
        </p:pic>
      </p:grpSp>
      <p:grpSp>
        <p:nvGrpSpPr>
          <p:cNvPr id="10" name="Group 9">
            <a:extLst>
              <a:ext uri="{FF2B5EF4-FFF2-40B4-BE49-F238E27FC236}">
                <a16:creationId xmlns:a16="http://schemas.microsoft.com/office/drawing/2014/main" id="{6427D89A-1437-4F48-AFB1-3548D94C0CF0}"/>
              </a:ext>
            </a:extLst>
          </p:cNvPr>
          <p:cNvGrpSpPr/>
          <p:nvPr/>
        </p:nvGrpSpPr>
        <p:grpSpPr>
          <a:xfrm>
            <a:off x="9682636" y="1979500"/>
            <a:ext cx="2278032" cy="4549076"/>
            <a:chOff x="9682636" y="1979500"/>
            <a:chExt cx="2278032" cy="4549076"/>
          </a:xfrm>
        </p:grpSpPr>
        <p:pic>
          <p:nvPicPr>
            <p:cNvPr id="15" name="Graphic 14">
              <a:extLst>
                <a:ext uri="{FF2B5EF4-FFF2-40B4-BE49-F238E27FC236}">
                  <a16:creationId xmlns:a16="http://schemas.microsoft.com/office/drawing/2014/main" id="{28C69B94-1B2B-A840-8F35-572B3EF52C5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87DA177A-4060-B34D-B093-9024BB3959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4221705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soon as the request is closed, the assistant who handled Rachel last, gets a customer satisfaction survey request.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D1C770C9-4D85-4D42-A9E9-87AA7CBAAB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6FE8CDB9-8353-44B0-8EE0-050B923A5CBB}"/>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ell phone&#10;&#10;Description automatically generated">
              <a:extLst>
                <a:ext uri="{FF2B5EF4-FFF2-40B4-BE49-F238E27FC236}">
                  <a16:creationId xmlns:a16="http://schemas.microsoft.com/office/drawing/2014/main" id="{8C302D4E-76F8-EA4A-988A-D0BD142DEE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0" name="Group 9">
            <a:extLst>
              <a:ext uri="{FF2B5EF4-FFF2-40B4-BE49-F238E27FC236}">
                <a16:creationId xmlns:a16="http://schemas.microsoft.com/office/drawing/2014/main" id="{87CCB823-9BEE-47CB-9192-190AF354A7E5}"/>
              </a:ext>
            </a:extLst>
          </p:cNvPr>
          <p:cNvGrpSpPr/>
          <p:nvPr/>
        </p:nvGrpSpPr>
        <p:grpSpPr>
          <a:xfrm>
            <a:off x="9682636" y="1979500"/>
            <a:ext cx="2278032" cy="4549076"/>
            <a:chOff x="9682636" y="1979500"/>
            <a:chExt cx="2278032" cy="4549076"/>
          </a:xfrm>
        </p:grpSpPr>
        <p:pic>
          <p:nvPicPr>
            <p:cNvPr id="15" name="Graphic 14">
              <a:extLst>
                <a:ext uri="{FF2B5EF4-FFF2-40B4-BE49-F238E27FC236}">
                  <a16:creationId xmlns:a16="http://schemas.microsoft.com/office/drawing/2014/main" id="{6751E69F-FF97-B745-A911-26E4EB2A22F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06FB8B37-83F4-B34E-8472-9F0E886AF5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1411782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assistant opens the survey request and presents mobile device to Rachel for her to fill out the survey. This accurately captures Rachel’s sentiment and experience at point of purchase.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401E4F5E-9463-468C-A93E-B5525C832A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2" name="Group 1">
            <a:extLst>
              <a:ext uri="{FF2B5EF4-FFF2-40B4-BE49-F238E27FC236}">
                <a16:creationId xmlns:a16="http://schemas.microsoft.com/office/drawing/2014/main" id="{1EED3060-FEF7-4815-A50B-B2858A11F3CC}"/>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0F566338-C72D-9747-9149-5CE039C77E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10" name="Group 9">
            <a:extLst>
              <a:ext uri="{FF2B5EF4-FFF2-40B4-BE49-F238E27FC236}">
                <a16:creationId xmlns:a16="http://schemas.microsoft.com/office/drawing/2014/main" id="{B7848D95-38D6-4656-A4DA-01AAC8863F28}"/>
              </a:ext>
            </a:extLst>
          </p:cNvPr>
          <p:cNvGrpSpPr/>
          <p:nvPr/>
        </p:nvGrpSpPr>
        <p:grpSpPr>
          <a:xfrm>
            <a:off x="9682636" y="1979500"/>
            <a:ext cx="2278032" cy="4549076"/>
            <a:chOff x="9682636" y="1979500"/>
            <a:chExt cx="2278032" cy="4549076"/>
          </a:xfrm>
        </p:grpSpPr>
        <p:pic>
          <p:nvPicPr>
            <p:cNvPr id="15" name="Graphic 14">
              <a:extLst>
                <a:ext uri="{FF2B5EF4-FFF2-40B4-BE49-F238E27FC236}">
                  <a16:creationId xmlns:a16="http://schemas.microsoft.com/office/drawing/2014/main" id="{9851FE11-FDFC-D14D-9E24-C17F037C2A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D1027675-2BC3-794C-B7BA-E6FC3AA7F92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4452" y="2092251"/>
              <a:ext cx="1994400" cy="4323575"/>
            </a:xfrm>
            <a:prstGeom prst="rect">
              <a:avLst/>
            </a:prstGeom>
          </p:spPr>
        </p:pic>
      </p:grpSp>
    </p:spTree>
    <p:extLst>
      <p:ext uri="{BB962C8B-B14F-4D97-AF65-F5344CB8AC3E}">
        <p14:creationId xmlns:p14="http://schemas.microsoft.com/office/powerpoint/2010/main" val="1261835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Will Little, Store Manager</a:t>
            </a:r>
          </a:p>
          <a:p>
            <a:r>
              <a:rPr lang="en-US" sz="1600">
                <a:latin typeface="Segoe UI Semilight" panose="020B0402040204020203" pitchFamily="34" charset="0"/>
                <a:cs typeface="Segoe UI Semilight" panose="020B0402040204020203" pitchFamily="34" charset="0"/>
              </a:rPr>
              <a:t>Will Little is the store manager at Northridge region store of North Wind Traders electronics retail chain. He takes care of store operations, manages inventory, and oversees end to end customer care</a:t>
            </a:r>
          </a:p>
        </p:txBody>
      </p:sp>
      <p:pic>
        <p:nvPicPr>
          <p:cNvPr id="3" name="Graphic 2">
            <a:extLst>
              <a:ext uri="{FF2B5EF4-FFF2-40B4-BE49-F238E27FC236}">
                <a16:creationId xmlns:a16="http://schemas.microsoft.com/office/drawing/2014/main" id="{994F64CA-FAB8-4407-B312-7629E7CA28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736" y="1909973"/>
            <a:ext cx="1047224" cy="1047224"/>
          </a:xfrm>
          <a:prstGeom prst="rect">
            <a:avLst/>
          </a:prstGeom>
        </p:spPr>
      </p:pic>
      <p:pic>
        <p:nvPicPr>
          <p:cNvPr id="7" name="Picture 6" descr="A close up of a person smiling for the camera&#10;&#10;Description automatically generated">
            <a:extLst>
              <a:ext uri="{FF2B5EF4-FFF2-40B4-BE49-F238E27FC236}">
                <a16:creationId xmlns:a16="http://schemas.microsoft.com/office/drawing/2014/main" id="{C3FEB376-525D-3849-9A0B-CC298F2CC13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1360" y="1909785"/>
            <a:ext cx="1047600" cy="1047600"/>
          </a:xfrm>
          <a:prstGeom prst="rect">
            <a:avLst/>
          </a:prstGeom>
        </p:spPr>
      </p:pic>
      <p:sp>
        <p:nvSpPr>
          <p:cNvPr id="2" name="Title 8">
            <a:extLst>
              <a:ext uri="{FF2B5EF4-FFF2-40B4-BE49-F238E27FC236}">
                <a16:creationId xmlns:a16="http://schemas.microsoft.com/office/drawing/2014/main" id="{3AD193BC-30B4-4E74-A49B-4CCE6CA3CC7D}"/>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Tree>
    <p:extLst>
      <p:ext uri="{BB962C8B-B14F-4D97-AF65-F5344CB8AC3E}">
        <p14:creationId xmlns:p14="http://schemas.microsoft.com/office/powerpoint/2010/main" val="3522840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As soon as a customer purchases the item, the Retail Store Manager gets a low stock alert based on minimum threshold set</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78722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8986629"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store manager gets an automated notification indicating that one of the products in the store has gone below the threshold limit set by the manager. The manager can then choose to reorder the item to maintain optimal inventory levels.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
        <p:nvSpPr>
          <p:cNvPr id="6" name="Rectangle 5">
            <a:extLst>
              <a:ext uri="{FF2B5EF4-FFF2-40B4-BE49-F238E27FC236}">
                <a16:creationId xmlns:a16="http://schemas.microsoft.com/office/drawing/2014/main" id="{107A0153-9E0D-4AC2-81DB-3B734C4841EF}"/>
              </a:ext>
            </a:extLst>
          </p:cNvPr>
          <p:cNvSpPr/>
          <p:nvPr/>
        </p:nvSpPr>
        <p:spPr bwMode="auto">
          <a:xfrm>
            <a:off x="390144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523E775-A390-44C8-863E-F3F5F5C4741B}"/>
              </a:ext>
            </a:extLst>
          </p:cNvPr>
          <p:cNvSpPr/>
          <p:nvPr/>
        </p:nvSpPr>
        <p:spPr bwMode="auto">
          <a:xfrm>
            <a:off x="393192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30AE814-1E22-4B37-8734-768DBFB1223B}"/>
              </a:ext>
            </a:extLst>
          </p:cNvPr>
          <p:cNvSpPr/>
          <p:nvPr/>
        </p:nvSpPr>
        <p:spPr bwMode="auto">
          <a:xfrm>
            <a:off x="3916680" y="5069840"/>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5923A5AD-D2D6-4477-B068-6E36838013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grpSp>
        <p:nvGrpSpPr>
          <p:cNvPr id="3" name="Group 2">
            <a:extLst>
              <a:ext uri="{FF2B5EF4-FFF2-40B4-BE49-F238E27FC236}">
                <a16:creationId xmlns:a16="http://schemas.microsoft.com/office/drawing/2014/main" id="{1C9F2A59-A0CC-46FA-9485-2C86E00AA170}"/>
              </a:ext>
            </a:extLst>
          </p:cNvPr>
          <p:cNvGrpSpPr/>
          <p:nvPr/>
        </p:nvGrpSpPr>
        <p:grpSpPr>
          <a:xfrm>
            <a:off x="318049" y="432000"/>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ell phone&#10;&#10;Description automatically generated">
              <a:extLst>
                <a:ext uri="{FF2B5EF4-FFF2-40B4-BE49-F238E27FC236}">
                  <a16:creationId xmlns:a16="http://schemas.microsoft.com/office/drawing/2014/main" id="{22FC6559-032C-CC41-908F-075A066C70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grpSp>
        <p:nvGrpSpPr>
          <p:cNvPr id="9" name="Group 8">
            <a:extLst>
              <a:ext uri="{FF2B5EF4-FFF2-40B4-BE49-F238E27FC236}">
                <a16:creationId xmlns:a16="http://schemas.microsoft.com/office/drawing/2014/main" id="{4551C49E-5202-453F-9A79-D0860B735B4A}"/>
              </a:ext>
            </a:extLst>
          </p:cNvPr>
          <p:cNvGrpSpPr/>
          <p:nvPr/>
        </p:nvGrpSpPr>
        <p:grpSpPr>
          <a:xfrm>
            <a:off x="9682636" y="1979500"/>
            <a:ext cx="2278032" cy="4549076"/>
            <a:chOff x="9682636" y="1979500"/>
            <a:chExt cx="2278032" cy="4549076"/>
          </a:xfrm>
        </p:grpSpPr>
        <p:pic>
          <p:nvPicPr>
            <p:cNvPr id="15" name="Graphic 14">
              <a:extLst>
                <a:ext uri="{FF2B5EF4-FFF2-40B4-BE49-F238E27FC236}">
                  <a16:creationId xmlns:a16="http://schemas.microsoft.com/office/drawing/2014/main" id="{3863A386-3412-9144-9F4B-2CA24D6EC02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BAAE0560-4A5E-244A-A430-3CA8C7DD61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5276" y="2094038"/>
              <a:ext cx="1992752" cy="4320000"/>
            </a:xfrm>
            <a:prstGeom prst="rect">
              <a:avLst/>
            </a:prstGeom>
          </p:spPr>
        </p:pic>
      </p:grpSp>
    </p:spTree>
    <p:extLst>
      <p:ext uri="{BB962C8B-B14F-4D97-AF65-F5344CB8AC3E}">
        <p14:creationId xmlns:p14="http://schemas.microsoft.com/office/powerpoint/2010/main" val="170413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400109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3"/>
              </a:rPr>
              <a:t>Messaging Extension</a:t>
            </a:r>
            <a:r>
              <a:rPr lang="en-IN" sz="1200" b="1">
                <a:solidFill>
                  <a:schemeClr val="dk1"/>
                </a:solidFill>
              </a:rPr>
              <a:t> (ME) </a:t>
            </a:r>
            <a:r>
              <a:rPr lang="en-IN" sz="1200">
                <a:solidFill>
                  <a:schemeClr val="dk1"/>
                </a:solidFill>
              </a:rPr>
              <a:t>is used for triggering new customer requests to enable search, sharing and collaboration of customer assistance cards. </a:t>
            </a:r>
          </a:p>
          <a:p>
            <a:pPr marL="536575" lvl="2" indent="-285750">
              <a:spcAft>
                <a:spcPts val="1200"/>
              </a:spcAft>
              <a:buFont typeface="Courier New" panose="02070309020205020404" pitchFamily="49" charset="0"/>
              <a:buChar char="o"/>
            </a:pPr>
            <a:r>
              <a:rPr lang="en-IN" sz="1200">
                <a:solidFill>
                  <a:schemeClr val="dk1"/>
                </a:solidFill>
              </a:rPr>
              <a:t>MEs fit this use case better than using, say a bot to raise this request because MEs inherently allow information created to be shared to larger group. </a:t>
            </a:r>
          </a:p>
          <a:p>
            <a:pPr marL="536575" lvl="2" indent="-285750">
              <a:spcAft>
                <a:spcPts val="1200"/>
              </a:spcAft>
              <a:buFont typeface="Courier New" panose="02070309020205020404" pitchFamily="49" charset="0"/>
              <a:buChar char="o"/>
            </a:pPr>
            <a:r>
              <a:rPr lang="en-IN" sz="1200">
                <a:solidFill>
                  <a:schemeClr val="dk1"/>
                </a:solidFill>
              </a:rPr>
              <a:t>Since customer assistance requests are meant to be shared in a channel full of Sales associates for everyone to collaborate and take decision, ME becomes the ideal platform extension point</a:t>
            </a:r>
          </a:p>
          <a:p>
            <a:pPr marL="265113" lvl="1" indent="-171450">
              <a:spcAft>
                <a:spcPts val="1200"/>
              </a:spcAft>
              <a:buFont typeface="Arial" panose="020B0604020202020204" pitchFamily="34" charset="0"/>
              <a:buChar char="•"/>
            </a:pPr>
            <a:r>
              <a:rPr lang="en-IN" sz="1200" b="1">
                <a:solidFill>
                  <a:schemeClr val="dk1"/>
                </a:solidFill>
                <a:hlinkClick r:id="rId4"/>
              </a:rPr>
              <a:t>Task modules</a:t>
            </a:r>
            <a:r>
              <a:rPr lang="en-IN" sz="1200" b="1">
                <a:solidFill>
                  <a:schemeClr val="dk1"/>
                </a:solidFill>
              </a:rPr>
              <a:t> </a:t>
            </a:r>
            <a:r>
              <a:rPr lang="en-IN" sz="1200">
                <a:solidFill>
                  <a:schemeClr val="dk1"/>
                </a:solidFill>
              </a:rPr>
              <a:t>are used for customer satisfaction survey, viewing product details, reserving a product use cases in order to quickly take actions, perform information exchange between associate and backend systems while keeping the associate in the main flow of assisting the customer</a:t>
            </a:r>
          </a:p>
          <a:p>
            <a:pPr marL="536575" lvl="2" indent="-285750">
              <a:spcAft>
                <a:spcPts val="1200"/>
              </a:spcAft>
              <a:buFont typeface="Courier New" panose="02070309020205020404" pitchFamily="49" charset="0"/>
              <a:buChar char="o"/>
            </a:pPr>
            <a:r>
              <a:rPr lang="en-IN" sz="1200">
                <a:solidFill>
                  <a:schemeClr val="dk1"/>
                </a:solidFill>
              </a:rPr>
              <a:t>The same survey could have been achieved as an adaptive card in the chat screen. However, adaptive cards become persistent messages. </a:t>
            </a:r>
          </a:p>
          <a:p>
            <a:pPr marL="536575" lvl="2" indent="-285750">
              <a:spcAft>
                <a:spcPts val="1200"/>
              </a:spcAft>
              <a:buFont typeface="Courier New" panose="02070309020205020404" pitchFamily="49" charset="0"/>
              <a:buChar char="o"/>
            </a:pPr>
            <a:r>
              <a:rPr lang="en-IN" sz="1200">
                <a:solidFill>
                  <a:schemeClr val="dk1"/>
                </a:solidFill>
              </a:rPr>
              <a:t>In this case, the sales associate will have no use for viewing the survey card after the customer completes the survey. Hence task modules provide the ideal experience</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246769"/>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5"/>
              </a:rPr>
              <a:t>Card refreshes</a:t>
            </a:r>
            <a:r>
              <a:rPr lang="en-IN" sz="1200" b="1">
                <a:solidFill>
                  <a:schemeClr val="dk1"/>
                </a:solidFill>
              </a:rPr>
              <a:t> </a:t>
            </a:r>
            <a:r>
              <a:rPr lang="en-IN" sz="1200">
                <a:solidFill>
                  <a:schemeClr val="dk1"/>
                </a:solidFill>
              </a:rPr>
              <a:t>are used to update the card status instead of sending multiple different cards about the same request. This ensures that readability and tracking of a customer request is easy for store manager and associate</a:t>
            </a:r>
          </a:p>
          <a:p>
            <a:pPr marL="265113" lvl="1" indent="-171450">
              <a:spcAft>
                <a:spcPts val="1200"/>
              </a:spcAft>
              <a:buFont typeface="Arial" panose="020B0604020202020204" pitchFamily="34" charset="0"/>
              <a:buChar char="•"/>
            </a:pPr>
            <a:r>
              <a:rPr lang="en-IN" sz="1200" b="1">
                <a:solidFill>
                  <a:schemeClr val="dk1"/>
                </a:solidFill>
                <a:hlinkClick r:id="rId6"/>
              </a:rPr>
              <a:t>Carousel cards</a:t>
            </a:r>
            <a:r>
              <a:rPr lang="en-IN" sz="1200">
                <a:solidFill>
                  <a:schemeClr val="dk1"/>
                </a:solidFill>
              </a:rPr>
              <a:t> are used for browsing through product options by the store associate in order to focus on one product at time while still allowing the associate to browse through other options. In addition, it allows associate to take quick actions to view additional product details and reserve</a:t>
            </a:r>
          </a:p>
          <a:p>
            <a:pPr marL="265113" lvl="1" indent="-171450">
              <a:spcAft>
                <a:spcPts val="1200"/>
              </a:spcAft>
              <a:buFont typeface="Arial" panose="020B0604020202020204" pitchFamily="34" charset="0"/>
              <a:buChar char="•"/>
            </a:pPr>
            <a:r>
              <a:rPr lang="en-IN" sz="1200" b="1">
                <a:solidFill>
                  <a:schemeClr val="dk1"/>
                </a:solidFill>
                <a:hlinkClick r:id="rId7"/>
              </a:rPr>
              <a:t>Digest cards</a:t>
            </a:r>
            <a:r>
              <a:rPr lang="en-IN" sz="1200" b="1">
                <a:solidFill>
                  <a:schemeClr val="dk1"/>
                </a:solidFill>
              </a:rPr>
              <a:t> </a:t>
            </a:r>
            <a:r>
              <a:rPr lang="en-IN" sz="1200">
                <a:solidFill>
                  <a:schemeClr val="dk1"/>
                </a:solidFill>
              </a:rPr>
              <a:t>are used for showing multiple different product items by category for the associate to view in one glance and choose one for cross sell / upsell based on knowledge from current conversation with customer</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214556" y="1970951"/>
            <a:ext cx="168680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Adaptive Cards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27053" y="240044"/>
            <a:ext cx="498296" cy="2963517"/>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8">
            <a:extLst>
              <a:ext uri="{FF2B5EF4-FFF2-40B4-BE49-F238E27FC236}">
                <a16:creationId xmlns:a16="http://schemas.microsoft.com/office/drawing/2014/main" id="{088A17BE-470A-48EC-8FAD-1F7A2FF96C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Tree>
    <p:extLst>
      <p:ext uri="{BB962C8B-B14F-4D97-AF65-F5344CB8AC3E}">
        <p14:creationId xmlns:p14="http://schemas.microsoft.com/office/powerpoint/2010/main" val="2213556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sp>
        <p:nvSpPr>
          <p:cNvPr id="13" name="Rectangle 12">
            <a:extLst>
              <a:ext uri="{FF2B5EF4-FFF2-40B4-BE49-F238E27FC236}">
                <a16:creationId xmlns:a16="http://schemas.microsoft.com/office/drawing/2014/main" id="{356B862A-3730-4702-8664-D302DB513D24}"/>
              </a:ext>
            </a:extLst>
          </p:cNvPr>
          <p:cNvSpPr/>
          <p:nvPr/>
        </p:nvSpPr>
        <p:spPr bwMode="auto">
          <a:xfrm>
            <a:off x="10541975" y="2239766"/>
            <a:ext cx="1293094" cy="3079724"/>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42042"/>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2140405" y="3308140"/>
            <a:ext cx="523875" cy="471488"/>
          </a:xfrm>
          <a:prstGeom prst="rect">
            <a:avLst/>
          </a:prstGeom>
        </p:spPr>
      </p:pic>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4865905" y="3245467"/>
            <a:ext cx="609600" cy="609600"/>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7841462" y="3198603"/>
            <a:ext cx="600075" cy="581025"/>
          </a:xfrm>
          <a:prstGeom prst="rect">
            <a:avLst/>
          </a:prstGeom>
        </p:spPr>
      </p:pic>
      <p:pic>
        <p:nvPicPr>
          <p:cNvPr id="18" name="Picture 17">
            <a:extLst>
              <a:ext uri="{FF2B5EF4-FFF2-40B4-BE49-F238E27FC236}">
                <a16:creationId xmlns:a16="http://schemas.microsoft.com/office/drawing/2014/main" id="{E125AFC9-1272-4EC0-800E-19948D2A562F}"/>
              </a:ext>
            </a:extLst>
          </p:cNvPr>
          <p:cNvPicPr>
            <a:picLocks noChangeAspect="1"/>
          </p:cNvPicPr>
          <p:nvPr/>
        </p:nvPicPr>
        <p:blipFill>
          <a:blip r:embed="rId8"/>
          <a:stretch>
            <a:fillRect/>
          </a:stretch>
        </p:blipFill>
        <p:spPr>
          <a:xfrm>
            <a:off x="8001365" y="5607283"/>
            <a:ext cx="428625" cy="581025"/>
          </a:xfrm>
          <a:prstGeom prst="rect">
            <a:avLst/>
          </a:prstGeom>
        </p:spPr>
      </p:pic>
      <p:sp>
        <p:nvSpPr>
          <p:cNvPr id="19" name="TextBox 18">
            <a:extLst>
              <a:ext uri="{FF2B5EF4-FFF2-40B4-BE49-F238E27FC236}">
                <a16:creationId xmlns:a16="http://schemas.microsoft.com/office/drawing/2014/main" id="{724DE2B1-8518-4EB3-B865-CBE27A6780D5}"/>
              </a:ext>
            </a:extLst>
          </p:cNvPr>
          <p:cNvSpPr txBox="1"/>
          <p:nvPr/>
        </p:nvSpPr>
        <p:spPr>
          <a:xfrm>
            <a:off x="488882" y="3638232"/>
            <a:ext cx="673902"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User</a:t>
            </a:r>
          </a:p>
        </p:txBody>
      </p:sp>
      <p:sp>
        <p:nvSpPr>
          <p:cNvPr id="20" name="TextBox 19">
            <a:extLst>
              <a:ext uri="{FF2B5EF4-FFF2-40B4-BE49-F238E27FC236}">
                <a16:creationId xmlns:a16="http://schemas.microsoft.com/office/drawing/2014/main" id="{14BB7C65-D3A5-4679-BE1F-EE3378330CCA}"/>
              </a:ext>
            </a:extLst>
          </p:cNvPr>
          <p:cNvSpPr txBox="1"/>
          <p:nvPr/>
        </p:nvSpPr>
        <p:spPr>
          <a:xfrm>
            <a:off x="7292451" y="3656467"/>
            <a:ext cx="1809213" cy="653512"/>
          </a:xfrm>
          <a:prstGeom prst="rect">
            <a:avLst/>
          </a:prstGeom>
          <a:noFill/>
        </p:spPr>
        <p:txBody>
          <a:bodyPr wrap="none" lIns="182880" tIns="146304" rIns="182880" bIns="146304" rtlCol="0">
            <a:spAutoFit/>
          </a:bodyPr>
          <a:lstStyle/>
          <a:p>
            <a:pPr>
              <a:lnSpc>
                <a:spcPct val="90000"/>
              </a:lnSpc>
              <a:spcAft>
                <a:spcPts val="200"/>
              </a:spcAft>
            </a:pPr>
            <a:r>
              <a:rPr lang="en-IN" sz="1200">
                <a:gradFill>
                  <a:gsLst>
                    <a:gs pos="2917">
                      <a:schemeClr val="tx1"/>
                    </a:gs>
                    <a:gs pos="30000">
                      <a:schemeClr val="tx1"/>
                    </a:gs>
                  </a:gsLst>
                  <a:lin ang="5400000" scaled="0"/>
                </a:gradFill>
              </a:rPr>
              <a:t>Customer Assistance </a:t>
            </a:r>
          </a:p>
          <a:p>
            <a:pPr algn="ctr">
              <a:lnSpc>
                <a:spcPct val="90000"/>
              </a:lnSpc>
              <a:spcAft>
                <a:spcPts val="200"/>
              </a:spcAft>
            </a:pPr>
            <a:r>
              <a:rPr lang="en-IN" sz="120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4450080" y="1762157"/>
            <a:ext cx="4464109" cy="4775802"/>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EF8FBF2B-72B2-41F8-A149-B1A6F2EB0AB8}"/>
              </a:ext>
            </a:extLst>
          </p:cNvPr>
          <p:cNvGrpSpPr/>
          <p:nvPr/>
        </p:nvGrpSpPr>
        <p:grpSpPr>
          <a:xfrm>
            <a:off x="10626950" y="3942189"/>
            <a:ext cx="1248612" cy="1046114"/>
            <a:chOff x="10040887" y="3097705"/>
            <a:chExt cx="1248612" cy="1046114"/>
          </a:xfrm>
        </p:grpSpPr>
        <p:pic>
          <p:nvPicPr>
            <p:cNvPr id="45" name="Graphic 44" descr="Database">
              <a:extLst>
                <a:ext uri="{FF2B5EF4-FFF2-40B4-BE49-F238E27FC236}">
                  <a16:creationId xmlns:a16="http://schemas.microsoft.com/office/drawing/2014/main" id="{91EA1B9C-5E43-431F-AFEB-B2A14EA7AD69}"/>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258995" y="3097705"/>
              <a:ext cx="687003" cy="687003"/>
            </a:xfrm>
            <a:prstGeom prst="rect">
              <a:avLst/>
            </a:prstGeom>
          </p:spPr>
        </p:pic>
        <p:sp>
          <p:nvSpPr>
            <p:cNvPr id="46" name="TextBox 45">
              <a:extLst>
                <a:ext uri="{FF2B5EF4-FFF2-40B4-BE49-F238E27FC236}">
                  <a16:creationId xmlns:a16="http://schemas.microsoft.com/office/drawing/2014/main" id="{A87ADA5B-CF46-41FD-BD05-F60DEB7CDD56}"/>
                </a:ext>
              </a:extLst>
            </p:cNvPr>
            <p:cNvSpPr txBox="1"/>
            <p:nvPr/>
          </p:nvSpPr>
          <p:spPr>
            <a:xfrm>
              <a:off x="10040887" y="3682154"/>
              <a:ext cx="1248612"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Inventory DB</a:t>
              </a:r>
            </a:p>
          </p:txBody>
        </p:sp>
      </p:grpSp>
      <p:grpSp>
        <p:nvGrpSpPr>
          <p:cNvPr id="23" name="Group 22">
            <a:extLst>
              <a:ext uri="{FF2B5EF4-FFF2-40B4-BE49-F238E27FC236}">
                <a16:creationId xmlns:a16="http://schemas.microsoft.com/office/drawing/2014/main" id="{2CE582D6-39A4-4051-BA61-011274BB5912}"/>
              </a:ext>
            </a:extLst>
          </p:cNvPr>
          <p:cNvGrpSpPr/>
          <p:nvPr/>
        </p:nvGrpSpPr>
        <p:grpSpPr>
          <a:xfrm>
            <a:off x="10731359" y="2628179"/>
            <a:ext cx="914400" cy="1180062"/>
            <a:chOff x="10865524" y="2530569"/>
            <a:chExt cx="914400" cy="1180062"/>
          </a:xfrm>
        </p:grpSpPr>
        <p:pic>
          <p:nvPicPr>
            <p:cNvPr id="43" name="Graphic 42" descr="Influencer">
              <a:extLst>
                <a:ext uri="{FF2B5EF4-FFF2-40B4-BE49-F238E27FC236}">
                  <a16:creationId xmlns:a16="http://schemas.microsoft.com/office/drawing/2014/main" id="{EB8F9F76-49A3-4A66-892F-C77107124C7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865524" y="2530569"/>
              <a:ext cx="914400" cy="914400"/>
            </a:xfrm>
            <a:prstGeom prst="rect">
              <a:avLst/>
            </a:prstGeom>
          </p:spPr>
        </p:pic>
        <p:sp>
          <p:nvSpPr>
            <p:cNvPr id="44" name="TextBox 43">
              <a:extLst>
                <a:ext uri="{FF2B5EF4-FFF2-40B4-BE49-F238E27FC236}">
                  <a16:creationId xmlns:a16="http://schemas.microsoft.com/office/drawing/2014/main" id="{C120467B-E7F8-467D-8774-3C35E2EEA1FB}"/>
                </a:ext>
              </a:extLst>
            </p:cNvPr>
            <p:cNvSpPr txBox="1"/>
            <p:nvPr/>
          </p:nvSpPr>
          <p:spPr>
            <a:xfrm>
              <a:off x="10974659" y="3248966"/>
              <a:ext cx="69313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CRM</a:t>
              </a:r>
            </a:p>
          </p:txBody>
        </p:sp>
      </p:grpSp>
      <p:sp>
        <p:nvSpPr>
          <p:cNvPr id="24" name="TextBox 23">
            <a:extLst>
              <a:ext uri="{FF2B5EF4-FFF2-40B4-BE49-F238E27FC236}">
                <a16:creationId xmlns:a16="http://schemas.microsoft.com/office/drawing/2014/main" id="{75F92AE7-1E9D-4F54-8E7B-EEE424CAD342}"/>
              </a:ext>
            </a:extLst>
          </p:cNvPr>
          <p:cNvSpPr txBox="1"/>
          <p:nvPr/>
        </p:nvSpPr>
        <p:spPr>
          <a:xfrm>
            <a:off x="7632087" y="6090400"/>
            <a:ext cx="1167179"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Product KM</a:t>
            </a:r>
          </a:p>
        </p:txBody>
      </p:sp>
      <p:sp>
        <p:nvSpPr>
          <p:cNvPr id="25" name="TextBox 24">
            <a:extLst>
              <a:ext uri="{FF2B5EF4-FFF2-40B4-BE49-F238E27FC236}">
                <a16:creationId xmlns:a16="http://schemas.microsoft.com/office/drawing/2014/main" id="{899FD667-0E68-415B-AFE9-EBC3FA7C2AE2}"/>
              </a:ext>
            </a:extLst>
          </p:cNvPr>
          <p:cNvSpPr txBox="1"/>
          <p:nvPr/>
        </p:nvSpPr>
        <p:spPr>
          <a:xfrm>
            <a:off x="355066" y="3985925"/>
            <a:ext cx="941531" cy="375350"/>
          </a:xfrm>
          <a:prstGeom prst="rect">
            <a:avLst/>
          </a:prstGeom>
          <a:noFill/>
        </p:spPr>
        <p:txBody>
          <a:bodyPr wrap="none" lIns="36000" tIns="36000" rIns="36000" bIns="36000" rtlCol="0">
            <a:spAutoFit/>
          </a:bodyPr>
          <a:lstStyle/>
          <a:p>
            <a:pPr>
              <a:lnSpc>
                <a:spcPct val="90000"/>
              </a:lnSpc>
              <a:spcAft>
                <a:spcPts val="200"/>
              </a:spcAft>
            </a:pPr>
            <a:r>
              <a:rPr lang="en-IN" sz="1000">
                <a:gradFill>
                  <a:gsLst>
                    <a:gs pos="2917">
                      <a:schemeClr val="tx1"/>
                    </a:gs>
                    <a:gs pos="30000">
                      <a:schemeClr val="tx1"/>
                    </a:gs>
                  </a:gsLst>
                  <a:lin ang="5400000" scaled="0"/>
                </a:gradFill>
              </a:rPr>
              <a:t>Store Associate</a:t>
            </a:r>
          </a:p>
          <a:p>
            <a:pPr>
              <a:lnSpc>
                <a:spcPct val="90000"/>
              </a:lnSpc>
              <a:spcAft>
                <a:spcPts val="200"/>
              </a:spcAft>
            </a:pPr>
            <a:r>
              <a:rPr lang="en-IN" sz="1000">
                <a:gradFill>
                  <a:gsLst>
                    <a:gs pos="2917">
                      <a:schemeClr val="tx1"/>
                    </a:gs>
                    <a:gs pos="30000">
                      <a:schemeClr val="tx1"/>
                    </a:gs>
                  </a:gsLst>
                  <a:lin ang="5400000" scaled="0"/>
                </a:gradFill>
              </a:rPr>
              <a:t>Store Manager</a:t>
            </a:r>
          </a:p>
        </p:txBody>
      </p:sp>
      <p:sp>
        <p:nvSpPr>
          <p:cNvPr id="26" name="TextBox 25">
            <a:extLst>
              <a:ext uri="{FF2B5EF4-FFF2-40B4-BE49-F238E27FC236}">
                <a16:creationId xmlns:a16="http://schemas.microsoft.com/office/drawing/2014/main" id="{88225392-F58D-4F70-9AB3-EC2789EC1CB3}"/>
              </a:ext>
            </a:extLst>
          </p:cNvPr>
          <p:cNvSpPr txBox="1"/>
          <p:nvPr/>
        </p:nvSpPr>
        <p:spPr>
          <a:xfrm>
            <a:off x="4484094" y="3764448"/>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p:cNvCxnSpPr>
          <p:nvPr/>
        </p:nvCxnSpPr>
        <p:spPr>
          <a:xfrm>
            <a:off x="5598160" y="3510275"/>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6103012" y="3215493"/>
            <a:ext cx="1158293" cy="6267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Trigger CA request / Get customer details / Get product details</a:t>
            </a:r>
          </a:p>
        </p:txBody>
      </p:sp>
      <p:cxnSp>
        <p:nvCxnSpPr>
          <p:cNvPr id="29" name="Straight Arrow Connector 28">
            <a:extLst>
              <a:ext uri="{FF2B5EF4-FFF2-40B4-BE49-F238E27FC236}">
                <a16:creationId xmlns:a16="http://schemas.microsoft.com/office/drawing/2014/main" id="{37556E10-8EE7-47A3-A55C-04AB4759FFE3}"/>
              </a:ext>
            </a:extLst>
          </p:cNvPr>
          <p:cNvCxnSpPr>
            <a:cxnSpLocks/>
          </p:cNvCxnSpPr>
          <p:nvPr/>
        </p:nvCxnSpPr>
        <p:spPr>
          <a:xfrm>
            <a:off x="2780735" y="3532237"/>
            <a:ext cx="1999073"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3285535" y="3284744"/>
            <a:ext cx="1052418" cy="488201"/>
          </a:xfrm>
          <a:prstGeom prst="rect">
            <a:avLst/>
          </a:prstGeom>
          <a:solidFill>
            <a:schemeClr val="bg1"/>
          </a:solidFill>
        </p:spPr>
        <p:txBody>
          <a:bodyPr wrap="square" lIns="36000" tIns="36000" rIns="36000" bIns="36000" rtlCol="0">
            <a:spAutoFit/>
          </a:bodyPr>
          <a:lstStyle/>
          <a:p>
            <a:pPr>
              <a:lnSpc>
                <a:spcPct val="90000"/>
              </a:lnSpc>
              <a:spcAft>
                <a:spcPts val="200"/>
              </a:spcAft>
            </a:pPr>
            <a:r>
              <a:rPr lang="en-IN" sz="1000">
                <a:gradFill>
                  <a:gsLst>
                    <a:gs pos="2917">
                      <a:schemeClr val="tx1"/>
                    </a:gs>
                    <a:gs pos="30000">
                      <a:schemeClr val="tx1"/>
                    </a:gs>
                  </a:gsLst>
                  <a:lin ang="5400000" scaled="0"/>
                </a:gradFill>
              </a:rPr>
              <a:t>Bot / ME / Task Module / Card / Create / Search</a:t>
            </a:r>
          </a:p>
        </p:txBody>
      </p:sp>
      <p:cxnSp>
        <p:nvCxnSpPr>
          <p:cNvPr id="31" name="Straight Arrow Connector 30">
            <a:extLst>
              <a:ext uri="{FF2B5EF4-FFF2-40B4-BE49-F238E27FC236}">
                <a16:creationId xmlns:a16="http://schemas.microsoft.com/office/drawing/2014/main" id="{DA373C41-1847-47D6-8348-72627B443C6E}"/>
              </a:ext>
            </a:extLst>
          </p:cNvPr>
          <p:cNvCxnSpPr>
            <a:cxnSpLocks/>
          </p:cNvCxnSpPr>
          <p:nvPr/>
        </p:nvCxnSpPr>
        <p:spPr>
          <a:xfrm>
            <a:off x="1079613" y="3527019"/>
            <a:ext cx="912952" cy="45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CCEFAF-F9AE-4B87-8CEB-1659B48FBCA5}"/>
              </a:ext>
            </a:extLst>
          </p:cNvPr>
          <p:cNvCxnSpPr>
            <a:cxnSpLocks/>
          </p:cNvCxnSpPr>
          <p:nvPr/>
        </p:nvCxnSpPr>
        <p:spPr>
          <a:xfrm rot="16200000">
            <a:off x="7522895" y="4856701"/>
            <a:ext cx="1241267" cy="405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7562352" y="4638601"/>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Product Talk track information</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335654" y="1413289"/>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3895076" y="1892850"/>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sp>
        <p:nvSpPr>
          <p:cNvPr id="38" name="TextBox 37">
            <a:extLst>
              <a:ext uri="{FF2B5EF4-FFF2-40B4-BE49-F238E27FC236}">
                <a16:creationId xmlns:a16="http://schemas.microsoft.com/office/drawing/2014/main" id="{85095874-A304-4146-8F09-D227572AEF44}"/>
              </a:ext>
            </a:extLst>
          </p:cNvPr>
          <p:cNvSpPr txBox="1"/>
          <p:nvPr/>
        </p:nvSpPr>
        <p:spPr>
          <a:xfrm>
            <a:off x="10439679" y="1916745"/>
            <a:ext cx="1494768" cy="461665"/>
          </a:xfrm>
          <a:prstGeom prst="rect">
            <a:avLst/>
          </a:prstGeom>
          <a:noFill/>
        </p:spPr>
        <p:txBody>
          <a:bodyPr wrap="non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External Systems</a:t>
            </a:r>
          </a:p>
        </p:txBody>
      </p:sp>
      <p:cxnSp>
        <p:nvCxnSpPr>
          <p:cNvPr id="39" name="Straight Arrow Connector 38">
            <a:extLst>
              <a:ext uri="{FF2B5EF4-FFF2-40B4-BE49-F238E27FC236}">
                <a16:creationId xmlns:a16="http://schemas.microsoft.com/office/drawing/2014/main" id="{B0638920-A9E6-45F0-B2F7-F7A504799DF4}"/>
              </a:ext>
            </a:extLst>
          </p:cNvPr>
          <p:cNvCxnSpPr>
            <a:cxnSpLocks/>
          </p:cNvCxnSpPr>
          <p:nvPr/>
        </p:nvCxnSpPr>
        <p:spPr>
          <a:xfrm flipV="1">
            <a:off x="8543833" y="2988259"/>
            <a:ext cx="2147033" cy="51186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E7A9732-1FCA-4275-8167-495075EBA197}"/>
              </a:ext>
            </a:extLst>
          </p:cNvPr>
          <p:cNvCxnSpPr>
            <a:cxnSpLocks/>
          </p:cNvCxnSpPr>
          <p:nvPr/>
        </p:nvCxnSpPr>
        <p:spPr>
          <a:xfrm>
            <a:off x="8581170" y="3550267"/>
            <a:ext cx="2159946" cy="75971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54479C-41C2-4061-8926-19BC4BC5FFDB}"/>
              </a:ext>
            </a:extLst>
          </p:cNvPr>
          <p:cNvSpPr txBox="1"/>
          <p:nvPr/>
        </p:nvSpPr>
        <p:spPr>
          <a:xfrm>
            <a:off x="9036844" y="2898492"/>
            <a:ext cx="1401534" cy="677997"/>
          </a:xfrm>
          <a:prstGeom prst="rect">
            <a:avLst/>
          </a:prstGeom>
          <a:solidFill>
            <a:schemeClr val="bg1"/>
          </a:solidFill>
        </p:spPr>
        <p:txBody>
          <a:bodyPr wrap="square" lIns="36000" tIns="36000" rIns="36000" bIns="36000" rtlCol="0">
            <a:spAutoFit/>
          </a:bodyPr>
          <a:lstStyle/>
          <a:p>
            <a:pPr>
              <a:lnSpc>
                <a:spcPct val="90000"/>
              </a:lnSpc>
              <a:spcAft>
                <a:spcPts val="200"/>
              </a:spcAft>
            </a:pPr>
            <a:r>
              <a:rPr lang="en-IN" sz="1000">
                <a:gradFill>
                  <a:gsLst>
                    <a:gs pos="2917">
                      <a:schemeClr val="tx1"/>
                    </a:gs>
                    <a:gs pos="30000">
                      <a:schemeClr val="tx1"/>
                    </a:gs>
                  </a:gsLst>
                  <a:lin ang="5400000" scaled="0"/>
                </a:gradFill>
              </a:rPr>
              <a:t>Customer details, </a:t>
            </a:r>
          </a:p>
          <a:p>
            <a:pPr>
              <a:lnSpc>
                <a:spcPct val="90000"/>
              </a:lnSpc>
              <a:spcAft>
                <a:spcPts val="200"/>
              </a:spcAft>
            </a:pPr>
            <a:r>
              <a:rPr lang="en-IN" sz="1000">
                <a:gradFill>
                  <a:gsLst>
                    <a:gs pos="2917">
                      <a:schemeClr val="tx1"/>
                    </a:gs>
                    <a:gs pos="30000">
                      <a:schemeClr val="tx1"/>
                    </a:gs>
                  </a:gsLst>
                  <a:lin ang="5400000" scaled="0"/>
                </a:gradFill>
              </a:rPr>
              <a:t>Get Preferences, </a:t>
            </a:r>
          </a:p>
          <a:p>
            <a:pPr>
              <a:lnSpc>
                <a:spcPct val="90000"/>
              </a:lnSpc>
              <a:spcAft>
                <a:spcPts val="200"/>
              </a:spcAft>
            </a:pPr>
            <a:r>
              <a:rPr lang="en-IN" sz="1000">
                <a:gradFill>
                  <a:gsLst>
                    <a:gs pos="2917">
                      <a:schemeClr val="tx1"/>
                    </a:gs>
                    <a:gs pos="30000">
                      <a:schemeClr val="tx1"/>
                    </a:gs>
                  </a:gsLst>
                  <a:lin ang="5400000" scaled="0"/>
                </a:gradFill>
              </a:rPr>
              <a:t>POST preferences,</a:t>
            </a:r>
            <a:br>
              <a:rPr lang="en-IN" sz="1000">
                <a:gradFill>
                  <a:gsLst>
                    <a:gs pos="2917">
                      <a:schemeClr val="tx1"/>
                    </a:gs>
                    <a:gs pos="30000">
                      <a:schemeClr val="tx1"/>
                    </a:gs>
                  </a:gsLst>
                  <a:lin ang="5400000" scaled="0"/>
                </a:gradFill>
              </a:rPr>
            </a:br>
            <a:r>
              <a:rPr lang="en-IN" sz="1000">
                <a:gradFill>
                  <a:gsLst>
                    <a:gs pos="2917">
                      <a:schemeClr val="tx1"/>
                    </a:gs>
                    <a:gs pos="30000">
                      <a:schemeClr val="tx1"/>
                    </a:gs>
                  </a:gsLst>
                  <a:lin ang="5400000" scaled="0"/>
                </a:gradFill>
              </a:rPr>
              <a:t>POST survey response   </a:t>
            </a:r>
          </a:p>
        </p:txBody>
      </p:sp>
      <p:sp>
        <p:nvSpPr>
          <p:cNvPr id="42" name="TextBox 41">
            <a:extLst>
              <a:ext uri="{FF2B5EF4-FFF2-40B4-BE49-F238E27FC236}">
                <a16:creationId xmlns:a16="http://schemas.microsoft.com/office/drawing/2014/main" id="{76394631-A8EF-48FF-8037-B4BD95E28A3B}"/>
              </a:ext>
            </a:extLst>
          </p:cNvPr>
          <p:cNvSpPr txBox="1"/>
          <p:nvPr/>
        </p:nvSpPr>
        <p:spPr>
          <a:xfrm>
            <a:off x="9053788" y="3724247"/>
            <a:ext cx="1401534" cy="513850"/>
          </a:xfrm>
          <a:prstGeom prst="rect">
            <a:avLst/>
          </a:prstGeom>
          <a:solidFill>
            <a:schemeClr val="bg1"/>
          </a:solidFill>
        </p:spPr>
        <p:txBody>
          <a:bodyPr wrap="square" lIns="36000" tIns="36000" rIns="36000" bIns="36000" rtlCol="0">
            <a:spAutoFit/>
          </a:bodyPr>
          <a:lstStyle/>
          <a:p>
            <a:pPr>
              <a:lnSpc>
                <a:spcPct val="90000"/>
              </a:lnSpc>
              <a:spcAft>
                <a:spcPts val="200"/>
              </a:spcAft>
            </a:pPr>
            <a:r>
              <a:rPr lang="en-IN" sz="1000">
                <a:gradFill>
                  <a:gsLst>
                    <a:gs pos="2917">
                      <a:schemeClr val="tx1"/>
                    </a:gs>
                    <a:gs pos="30000">
                      <a:schemeClr val="tx1"/>
                    </a:gs>
                  </a:gsLst>
                  <a:lin ang="5400000" scaled="0"/>
                </a:gradFill>
              </a:rPr>
              <a:t>Get product stock,</a:t>
            </a:r>
          </a:p>
          <a:p>
            <a:pPr>
              <a:lnSpc>
                <a:spcPct val="90000"/>
              </a:lnSpc>
              <a:spcAft>
                <a:spcPts val="200"/>
              </a:spcAft>
            </a:pPr>
            <a:r>
              <a:rPr lang="en-IN" sz="1000">
                <a:gradFill>
                  <a:gsLst>
                    <a:gs pos="2917">
                      <a:schemeClr val="tx1"/>
                    </a:gs>
                    <a:gs pos="30000">
                      <a:schemeClr val="tx1"/>
                    </a:gs>
                  </a:gsLst>
                  <a:lin ang="5400000" scaled="0"/>
                </a:gradFill>
              </a:rPr>
              <a:t>POST product stock update</a:t>
            </a:r>
          </a:p>
        </p:txBody>
      </p:sp>
      <p:sp>
        <p:nvSpPr>
          <p:cNvPr id="3" name="Title 8">
            <a:extLst>
              <a:ext uri="{FF2B5EF4-FFF2-40B4-BE49-F238E27FC236}">
                <a16:creationId xmlns:a16="http://schemas.microsoft.com/office/drawing/2014/main" id="{0E33A676-6D0B-4869-A67D-3D8CFD9FAAE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spTree>
    <p:extLst>
      <p:ext uri="{BB962C8B-B14F-4D97-AF65-F5344CB8AC3E}">
        <p14:creationId xmlns:p14="http://schemas.microsoft.com/office/powerpoint/2010/main" val="2450238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a:cs typeface="Segoe UI Light" panose="020B0502040204020203" pitchFamily="34" charset="0"/>
              </a:rPr>
              <a:t>Reserve Inventory – Inter-store collaboration</a:t>
            </a:r>
            <a:endParaRPr lang="en-US" sz="2800" b="1" i="1">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Retail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404548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37144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a:solidFill>
                  <a:srgbClr val="002050"/>
                </a:solidFill>
                <a:latin typeface="Segoe UI Light"/>
                <a:cs typeface="Segoe UI Semibold" panose="020B0702040204020203" pitchFamily="34" charset="0"/>
              </a:rPr>
              <a:t>Current State</a:t>
            </a:r>
            <a:endParaRPr lang="en-US" sz="240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a:solidFill>
                  <a:srgbClr val="505050"/>
                </a:solidFill>
              </a:rPr>
              <a:t>When Rachel enters the retail chain, she either sees a static notice board to recognize aisles / sections in the store or asks an associate nearby to find the section for home theaters</a:t>
            </a:r>
          </a:p>
          <a:p>
            <a:pPr marL="268288" lvl="0" indent="-268288" defTabSz="914400">
              <a:spcBef>
                <a:spcPts val="600"/>
              </a:spcBef>
              <a:buFont typeface="Arial" panose="020B0604020202020204" pitchFamily="34" charset="0"/>
              <a:buChar char="•"/>
            </a:pPr>
            <a:r>
              <a:rPr lang="en-US" sz="1200">
                <a:solidFill>
                  <a:srgbClr val="505050"/>
                </a:solidFill>
              </a:rPr>
              <a:t>On reaching right section, Rachel waits to be assisted and calls upon help from a nearby associate who in turn asks about her requirement and needs</a:t>
            </a:r>
          </a:p>
          <a:p>
            <a:pPr marL="268288" lvl="0" indent="-268288" defTabSz="914400">
              <a:spcBef>
                <a:spcPts val="600"/>
              </a:spcBef>
              <a:buFont typeface="Arial" panose="020B0604020202020204" pitchFamily="34" charset="0"/>
              <a:buChar char="•"/>
            </a:pPr>
            <a:r>
              <a:rPr lang="en-US" sz="1200">
                <a:solidFill>
                  <a:srgbClr val="505050"/>
                </a:solidFill>
              </a:rPr>
              <a:t>After learning about Rachel’s requirements, store associate finds right associate who is an expert in home theater options and is available for assisting</a:t>
            </a:r>
          </a:p>
          <a:p>
            <a:pPr marL="268288" lvl="0" indent="-268288" defTabSz="914400">
              <a:spcBef>
                <a:spcPts val="600"/>
              </a:spcBef>
              <a:buFont typeface="Arial" panose="020B0604020202020204" pitchFamily="34" charset="0"/>
              <a:buChar char="•"/>
            </a:pPr>
            <a:r>
              <a:rPr lang="en-US" sz="1200">
                <a:solidFill>
                  <a:srgbClr val="505050"/>
                </a:solidFill>
              </a:rPr>
              <a:t>The expert then takes Rachel on a tour of available options, pitching fast moving products in the store which might or might not match her brand preferences and budget restrictions</a:t>
            </a:r>
          </a:p>
          <a:p>
            <a:pPr marL="268288" lvl="0" indent="-268288" defTabSz="914400">
              <a:spcBef>
                <a:spcPts val="600"/>
              </a:spcBef>
              <a:buFont typeface="Arial" panose="020B0604020202020204" pitchFamily="34" charset="0"/>
              <a:buChar char="•"/>
            </a:pPr>
            <a:r>
              <a:rPr lang="en-US" sz="1200">
                <a:solidFill>
                  <a:srgbClr val="505050"/>
                </a:solidFill>
              </a:rPr>
              <a:t>The associates also have to keep themselves updated on latest product features, specifications and discounts that are currently running in the store and for each product line.</a:t>
            </a:r>
          </a:p>
          <a:p>
            <a:pPr marL="171450" lvl="0" indent="-171450" defTabSz="914400">
              <a:spcBef>
                <a:spcPts val="600"/>
              </a:spcBef>
              <a:buFont typeface="Arial" panose="020B0604020202020204" pitchFamily="34" charset="0"/>
              <a:buChar char="•"/>
            </a:pPr>
            <a:endParaRPr lang="en-US" sz="120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a:solidFill>
                  <a:srgbClr val="002050"/>
                </a:solidFill>
                <a:latin typeface="Segoe UI Light"/>
                <a:cs typeface="Segoe UI Semibold" panose="020B0702040204020203" pitchFamily="34" charset="0"/>
              </a:rPr>
              <a:t>Future State</a:t>
            </a:r>
            <a:endParaRPr lang="en-US" sz="120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When Rachel enters the retail chain, she is greeted by a store associate who talks to her to understand her requirements. The associate then creates a ticket for assisting Rachel.</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An available associate sees the requirements and picks it up and can immediately start assisting Rachel. The associate not only knows what Rachel is interested in right now but also has an insight into her prior purchases and preferences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associate can quickly browse through list of home theater options available at the store which are fast moving and relevant to customer’s preferences.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Along with product details, specifications from centralized knowledge repository, personalized offer and discounts that is authorized for Rachel is also surfaced.</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After successfully making a sale, the associate is presented with real time insights on other products frequently sold together encouraging cross selling and upselling</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associate is also provided with an option to capture customer sentiment and satisfaction at the order confirmation</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Rachel, a customer of Northwind retail chain, wants to buy home entertainment system for her newly constructed house. </a:t>
              </a:r>
            </a:p>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Rachel has basic understanding of home entertainment options and is at the retail store to get a closer look at the different options, understand and compare features and prices and buy a system that matches her requirements.   </a:t>
              </a:r>
            </a:p>
          </p:txBody>
        </p:sp>
      </p:grpSp>
      <p:grpSp>
        <p:nvGrpSpPr>
          <p:cNvPr id="4" name="Group 3">
            <a:extLst>
              <a:ext uri="{FF2B5EF4-FFF2-40B4-BE49-F238E27FC236}">
                <a16:creationId xmlns:a16="http://schemas.microsoft.com/office/drawing/2014/main" id="{83B7221D-AF85-4473-84D1-97A2B8F27B39}"/>
              </a:ext>
            </a:extLst>
          </p:cNvPr>
          <p:cNvGrpSpPr/>
          <p:nvPr/>
        </p:nvGrpSpPr>
        <p:grpSpPr>
          <a:xfrm>
            <a:off x="9832927" y="0"/>
            <a:ext cx="2359073" cy="1393215"/>
            <a:chOff x="7750209" y="1415434"/>
            <a:chExt cx="3799311" cy="2243788"/>
          </a:xfrm>
        </p:grpSpPr>
        <p:pic>
          <p:nvPicPr>
            <p:cNvPr id="1028" name="Picture 4" descr="MST19_Retail_002">
              <a:extLst>
                <a:ext uri="{FF2B5EF4-FFF2-40B4-BE49-F238E27FC236}">
                  <a16:creationId xmlns:a16="http://schemas.microsoft.com/office/drawing/2014/main" id="{52EBD2EA-6F89-4DCF-BF6F-ACCA06838F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83838" y="1415436"/>
              <a:ext cx="3365682" cy="2243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AD5023F-7E35-4F92-80F2-4478317DE4F1}"/>
                </a:ext>
              </a:extLst>
            </p:cNvPr>
            <p:cNvSpPr/>
            <p:nvPr/>
          </p:nvSpPr>
          <p:spPr>
            <a:xfrm rot="16200000">
              <a:off x="6869944" y="2295699"/>
              <a:ext cx="2243787" cy="483258"/>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a:solidFill>
                    <a:prstClr val="white"/>
                  </a:solidFill>
                  <a:cs typeface="Segoe UI Semibold" panose="020B0702040204020203" pitchFamily="34" charset="0"/>
                </a:rPr>
                <a:t>Store Associate</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7703"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7702" y="3537690"/>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7702" y="3968962"/>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20769" y="4420968"/>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17702" y="5073667"/>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spTree>
    <p:extLst>
      <p:ext uri="{BB962C8B-B14F-4D97-AF65-F5344CB8AC3E}">
        <p14:creationId xmlns:p14="http://schemas.microsoft.com/office/powerpoint/2010/main" val="3944871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00413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a:solidFill>
                  <a:srgbClr val="002050"/>
                </a:solidFill>
                <a:latin typeface="Segoe UI Light"/>
                <a:cs typeface="Segoe UI Semibold" panose="020B0702040204020203" pitchFamily="34" charset="0"/>
              </a:rPr>
              <a:t>Current State</a:t>
            </a:r>
            <a:endParaRPr lang="en-US" sz="240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a:solidFill>
                  <a:srgbClr val="505050"/>
                </a:solidFill>
              </a:rPr>
              <a:t>Rachels finds a nearby store associate and shows the product asking for information on where she could find 10 more working units of the same type of bulbs</a:t>
            </a:r>
          </a:p>
          <a:p>
            <a:pPr marL="268288" lvl="0" indent="-268288" defTabSz="914400">
              <a:spcBef>
                <a:spcPts val="600"/>
              </a:spcBef>
              <a:buFont typeface="Arial" panose="020B0604020202020204" pitchFamily="34" charset="0"/>
              <a:buChar char="•"/>
            </a:pPr>
            <a:r>
              <a:rPr lang="en-US" sz="1200">
                <a:solidFill>
                  <a:srgbClr val="505050"/>
                </a:solidFill>
              </a:rPr>
              <a:t>The store associate, David </a:t>
            </a:r>
            <a:r>
              <a:rPr lang="en-US" sz="1200" err="1">
                <a:solidFill>
                  <a:srgbClr val="505050"/>
                </a:solidFill>
              </a:rPr>
              <a:t>Shamas</a:t>
            </a:r>
            <a:r>
              <a:rPr lang="en-US" sz="1200">
                <a:solidFill>
                  <a:srgbClr val="505050"/>
                </a:solidFill>
              </a:rPr>
              <a:t>, uses the product name and goes to a central kiosk or to customer helpdesk to search for available stocks in the store</a:t>
            </a:r>
          </a:p>
          <a:p>
            <a:pPr marL="268288" lvl="0" indent="-268288" defTabSz="914400">
              <a:spcBef>
                <a:spcPts val="600"/>
              </a:spcBef>
              <a:buFont typeface="Arial" panose="020B0604020202020204" pitchFamily="34" charset="0"/>
              <a:buChar char="•"/>
            </a:pPr>
            <a:r>
              <a:rPr lang="en-US" sz="1200">
                <a:solidFill>
                  <a:srgbClr val="505050"/>
                </a:solidFill>
              </a:rPr>
              <a:t>After entering product name / scanning the barcode, David finds available stock and finds that his store has just 1 unit available. David has no insight into whether the product replenishment will happen soon or if inventory replenishment request has been placed. </a:t>
            </a:r>
          </a:p>
          <a:p>
            <a:pPr marL="268288" indent="-268288">
              <a:spcBef>
                <a:spcPts val="600"/>
              </a:spcBef>
              <a:buFont typeface="Arial" panose="020B0604020202020204" pitchFamily="34" charset="0"/>
              <a:buChar char="•"/>
            </a:pPr>
            <a:r>
              <a:rPr lang="en-US" sz="1200">
                <a:solidFill>
                  <a:srgbClr val="505050"/>
                </a:solidFill>
              </a:rPr>
              <a:t>David uses the inventory portal to check on available stock in nearby branches. David has no means to contact the store to reserve certain units in said inventory</a:t>
            </a:r>
          </a:p>
          <a:p>
            <a:pPr marL="268288" indent="-268288">
              <a:spcBef>
                <a:spcPts val="600"/>
              </a:spcBef>
              <a:buFont typeface="Arial" panose="020B0604020202020204" pitchFamily="34" charset="0"/>
              <a:buChar char="•"/>
            </a:pPr>
            <a:r>
              <a:rPr lang="en-US" sz="1200">
                <a:solidFill>
                  <a:srgbClr val="505050"/>
                </a:solidFill>
              </a:rPr>
              <a:t>Once David finds the nearby store with at least units of stock available of the said product, he prints out the store details, location and contact number and gives it to Rachel</a:t>
            </a:r>
          </a:p>
          <a:p>
            <a:pPr marL="268288" indent="-268288">
              <a:spcBef>
                <a:spcPts val="600"/>
              </a:spcBef>
              <a:buFont typeface="Arial" panose="020B0604020202020204" pitchFamily="34" charset="0"/>
              <a:buChar char="•"/>
            </a:pPr>
            <a:r>
              <a:rPr lang="en-US" sz="1200">
                <a:solidFill>
                  <a:srgbClr val="505050"/>
                </a:solidFill>
              </a:rPr>
              <a:t>Rachel uses the contact and location information from the printout to reach other store assuming the stocks will still be available by the time she reaches</a:t>
            </a:r>
          </a:p>
          <a:p>
            <a:pPr marL="268288" indent="-268288">
              <a:spcBef>
                <a:spcPts val="600"/>
              </a:spcBef>
              <a:buBlip>
                <a:blip r:embed="rId3">
                  <a:extLst>
                    <a:ext uri="{96DAC541-7B7A-43D3-8B79-37D633B846F1}">
                      <asvg:svgBlip xmlns:asvg="http://schemas.microsoft.com/office/drawing/2016/SVG/main" r:embed="rId4"/>
                    </a:ext>
                  </a:extLst>
                </a:blip>
              </a:buBlip>
            </a:pPr>
            <a:endParaRPr lang="en-US" sz="120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a:solidFill>
                  <a:srgbClr val="002050"/>
                </a:solidFill>
                <a:latin typeface="Segoe UI Light"/>
                <a:cs typeface="Segoe UI Semibold" panose="020B0702040204020203" pitchFamily="34" charset="0"/>
              </a:rPr>
              <a:t>Future State</a:t>
            </a:r>
            <a:endParaRPr lang="en-US" sz="1200">
              <a:solidFill>
                <a:srgbClr val="505050"/>
              </a:solidFill>
            </a:endParaRPr>
          </a:p>
          <a:p>
            <a:pPr marL="268288" indent="-268288">
              <a:spcBef>
                <a:spcPts val="600"/>
              </a:spcBef>
              <a:buClr>
                <a:srgbClr val="00B050"/>
              </a:buClr>
              <a:buFont typeface="Wingdings" panose="05000000000000000000" pitchFamily="2" charset="2"/>
              <a:buChar char="ü"/>
            </a:pPr>
            <a:r>
              <a:rPr lang="en-US" sz="1200">
                <a:solidFill>
                  <a:srgbClr val="505050"/>
                </a:solidFill>
              </a:rPr>
              <a:t>Rachels finds a nearby store associate and shows the product asking for information on where she could find 10 more working units of the same type of bulbs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David </a:t>
            </a:r>
            <a:r>
              <a:rPr lang="en-US" sz="1200" err="1">
                <a:solidFill>
                  <a:srgbClr val="505050"/>
                </a:solidFill>
              </a:rPr>
              <a:t>Shamas</a:t>
            </a:r>
            <a:r>
              <a:rPr lang="en-US" sz="1200">
                <a:solidFill>
                  <a:srgbClr val="505050"/>
                </a:solidFill>
              </a:rPr>
              <a:t> uses the inventory app to take a photo of the product’s barcode. The app finds the right product and provides stock information.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app provides additional details such as available quantity in the current store, with updates on its stock replenishment including useful information such as the person who ordered replenishment, shipment expected date</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In addition, the inventory card allows Babak to expand his search to nearby stores for that product.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On finding the right store based on customer preference and stock availability, Babak can contact the store to reserve 10 units of Hue Bulbs under Rachel’s name.</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Store executive from the other store, can immediately confirm the order. Rachel can walk in at any time, provide her name / number to collect the items right at the checkout counter. </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Rachel, a customer of Northwind store, wants to buy 10 units of Philips Hue Bulbs for a smart home setup she is building. </a:t>
              </a:r>
            </a:p>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While shopping at the Northwind store, Rachel noticed that there is just one unit of the bulb is available in stock. That unit seems to be defective as well. She approaches a nearby store associate for assistance in finding more units of the product. </a:t>
              </a:r>
            </a:p>
          </p:txBody>
        </p:sp>
      </p:grpSp>
      <p:grpSp>
        <p:nvGrpSpPr>
          <p:cNvPr id="4" name="Group 3">
            <a:extLst>
              <a:ext uri="{FF2B5EF4-FFF2-40B4-BE49-F238E27FC236}">
                <a16:creationId xmlns:a16="http://schemas.microsoft.com/office/drawing/2014/main" id="{83B7221D-AF85-4473-84D1-97A2B8F27B39}"/>
              </a:ext>
            </a:extLst>
          </p:cNvPr>
          <p:cNvGrpSpPr/>
          <p:nvPr/>
        </p:nvGrpSpPr>
        <p:grpSpPr>
          <a:xfrm>
            <a:off x="9832927" y="0"/>
            <a:ext cx="2359073" cy="1393215"/>
            <a:chOff x="7750209" y="1415434"/>
            <a:chExt cx="3799311" cy="2243788"/>
          </a:xfrm>
        </p:grpSpPr>
        <p:pic>
          <p:nvPicPr>
            <p:cNvPr id="1028" name="Picture 4" descr="MST19_Retail_002">
              <a:extLst>
                <a:ext uri="{FF2B5EF4-FFF2-40B4-BE49-F238E27FC236}">
                  <a16:creationId xmlns:a16="http://schemas.microsoft.com/office/drawing/2014/main" id="{52EBD2EA-6F89-4DCF-BF6F-ACCA06838F9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83838" y="1415436"/>
              <a:ext cx="3365682" cy="22437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AD5023F-7E35-4F92-80F2-4478317DE4F1}"/>
                </a:ext>
              </a:extLst>
            </p:cNvPr>
            <p:cNvSpPr/>
            <p:nvPr/>
          </p:nvSpPr>
          <p:spPr>
            <a:xfrm rot="16200000">
              <a:off x="6869944" y="2295699"/>
              <a:ext cx="2243787" cy="483258"/>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a:solidFill>
                    <a:prstClr val="white"/>
                  </a:solidFill>
                  <a:cs typeface="Segoe UI Semibold" panose="020B0702040204020203" pitchFamily="34" charset="0"/>
                </a:rPr>
                <a:t>Store Associate</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6123" y="3525229"/>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6122" y="3975319"/>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9945" y="6011778"/>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9189" y="4758312"/>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20" name="Graphic 19" descr="Warning">
            <a:extLst>
              <a:ext uri="{FF2B5EF4-FFF2-40B4-BE49-F238E27FC236}">
                <a16:creationId xmlns:a16="http://schemas.microsoft.com/office/drawing/2014/main" id="{8640A98A-98B3-4D82-A380-76A0153D2120}"/>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9189" y="5376413"/>
            <a:ext cx="217235" cy="217235"/>
          </a:xfrm>
          <a:prstGeom prst="rect">
            <a:avLst/>
          </a:prstGeom>
        </p:spPr>
      </p:pic>
    </p:spTree>
    <p:extLst>
      <p:ext uri="{BB962C8B-B14F-4D97-AF65-F5344CB8AC3E}">
        <p14:creationId xmlns:p14="http://schemas.microsoft.com/office/powerpoint/2010/main" val="3446653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David </a:t>
            </a:r>
            <a:r>
              <a:rPr lang="en-US" b="1" err="1">
                <a:latin typeface="Segoe UI" panose="020B0502040204020203" pitchFamily="34" charset="0"/>
                <a:cs typeface="Segoe UI" panose="020B0502040204020203" pitchFamily="34" charset="0"/>
              </a:rPr>
              <a:t>Shamas</a:t>
            </a:r>
            <a:r>
              <a:rPr lang="en-US" b="1">
                <a:latin typeface="Segoe UI" panose="020B0502040204020203" pitchFamily="34" charset="0"/>
                <a:cs typeface="Segoe UI" panose="020B0502040204020203" pitchFamily="34" charset="0"/>
              </a:rPr>
              <a:t>, Retail Store Associate</a:t>
            </a:r>
          </a:p>
          <a:p>
            <a:r>
              <a:rPr lang="en-US" sz="1600">
                <a:latin typeface="Segoe UI Semilight" panose="020B0402040204020203" pitchFamily="34" charset="0"/>
                <a:cs typeface="Segoe UI Semilight" panose="020B0402040204020203" pitchFamily="34" charset="0"/>
              </a:rPr>
              <a:t>David is an amicable, friendly store assistance in Northridge store of North Wind Traders electronics retail chain. He is adept at handling customer relations and is responsible for directing customers to merchandize within the store, handling cash registers and financial transactions, customer assistance</a:t>
            </a:r>
          </a:p>
        </p:txBody>
      </p:sp>
      <p:pic>
        <p:nvPicPr>
          <p:cNvPr id="2" name="Graphic 1">
            <a:extLst>
              <a:ext uri="{FF2B5EF4-FFF2-40B4-BE49-F238E27FC236}">
                <a16:creationId xmlns:a16="http://schemas.microsoft.com/office/drawing/2014/main" id="{D0C437A0-69B2-4EA2-9C68-5061B7163A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736" y="1909973"/>
            <a:ext cx="1047224" cy="1047224"/>
          </a:xfrm>
          <a:prstGeom prst="rect">
            <a:avLst/>
          </a:prstGeom>
        </p:spPr>
      </p:pic>
    </p:spTree>
    <p:extLst>
      <p:ext uri="{BB962C8B-B14F-4D97-AF65-F5344CB8AC3E}">
        <p14:creationId xmlns:p14="http://schemas.microsoft.com/office/powerpoint/2010/main" val="3826333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The Store associate welcomes Rachel, the customer and hears out her request to find additional stock units of Philips bulbs within the store</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82842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337849"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David uses the bot in personal scope to initiate a search item request. The bot understands the command for search item and replies with an adaptive card to search items in three different ways – By their category, their product info and current offers </a:t>
            </a:r>
          </a:p>
        </p:txBody>
      </p:sp>
      <p:sp>
        <p:nvSpPr>
          <p:cNvPr id="5" name="Title 8">
            <a:extLst>
              <a:ext uri="{FF2B5EF4-FFF2-40B4-BE49-F238E27FC236}">
                <a16:creationId xmlns:a16="http://schemas.microsoft.com/office/drawing/2014/main" id="{4EBE2313-09C1-4F25-83DD-5D1B5D1FE57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pic>
        <p:nvPicPr>
          <p:cNvPr id="6" name="Picture 5" descr="A screenshot of a cell phone&#10;&#10;Description automatically generated">
            <a:extLst>
              <a:ext uri="{FF2B5EF4-FFF2-40B4-BE49-F238E27FC236}">
                <a16:creationId xmlns:a16="http://schemas.microsoft.com/office/drawing/2014/main" id="{F027B038-D94D-4FB3-9010-6DDFB4A650ED}"/>
              </a:ext>
            </a:extLst>
          </p:cNvPr>
          <p:cNvPicPr>
            <a:picLocks/>
          </p:cNvPicPr>
          <p:nvPr/>
        </p:nvPicPr>
        <p:blipFill>
          <a:blip r:embed="rId2" cstate="screen">
            <a:extLst>
              <a:ext uri="{28A0092B-C50C-407E-A947-70E740481C1C}">
                <a14:useLocalDpi xmlns:a14="http://schemas.microsoft.com/office/drawing/2010/main"/>
              </a:ext>
            </a:extLst>
          </a:blip>
          <a:stretch>
            <a:fillRect/>
          </a:stretch>
        </p:blipFill>
        <p:spPr>
          <a:xfrm>
            <a:off x="318049" y="536713"/>
            <a:ext cx="9864000" cy="5745600"/>
          </a:xfrm>
          <a:prstGeom prst="rect">
            <a:avLst/>
          </a:prstGeom>
        </p:spPr>
      </p:pic>
      <p:pic>
        <p:nvPicPr>
          <p:cNvPr id="8" name="Graphic 7">
            <a:extLst>
              <a:ext uri="{FF2B5EF4-FFF2-40B4-BE49-F238E27FC236}">
                <a16:creationId xmlns:a16="http://schemas.microsoft.com/office/drawing/2014/main" id="{8A1F45EE-E357-4386-BC02-508812FC056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82636" y="1979500"/>
            <a:ext cx="2278032" cy="4549076"/>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48FD843F-62D5-46A3-B5EC-94D1778D7B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997880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a:extLst>
              <a:ext uri="{FF2B5EF4-FFF2-40B4-BE49-F238E27FC236}">
                <a16:creationId xmlns:a16="http://schemas.microsoft.com/office/drawing/2014/main" id="{21FB547D-1D9C-4463-840B-235BA50EE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Item info, a task module opens that allows David to either search the item by its name, product code or to upload a camera image containing the bar code of the item.</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258A09AC-B1EB-47E2-BE2E-12CCF3E007A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924943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computer screen&#10;&#10;Description automatically generated">
            <a:extLst>
              <a:ext uri="{FF2B5EF4-FFF2-40B4-BE49-F238E27FC236}">
                <a16:creationId xmlns:a16="http://schemas.microsoft.com/office/drawing/2014/main" id="{C222E2E0-0D94-4F58-A077-F7470B890F1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6800" y="536400"/>
            <a:ext cx="9864397"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Browse files, the file picker for the corresponding device opens allowing David to choose the image file to upload</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554E9F9B-AFC3-4949-ADE9-FD3D4B9590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802718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screen&#10;&#10;Description automatically generated">
            <a:extLst>
              <a:ext uri="{FF2B5EF4-FFF2-40B4-BE49-F238E27FC236}">
                <a16:creationId xmlns:a16="http://schemas.microsoft.com/office/drawing/2014/main" id="{8A8491C5-A578-4294-BD69-DFF9C2A19F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6800" y="536400"/>
            <a:ext cx="9864397"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Browse files, the file picker for the corresponding device opens allowing David to choose the image file to upload</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E3571A1C-8079-424A-AD3C-0227DF9AF2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
        <p:nvSpPr>
          <p:cNvPr id="9" name="Rectangle 8">
            <a:extLst>
              <a:ext uri="{FF2B5EF4-FFF2-40B4-BE49-F238E27FC236}">
                <a16:creationId xmlns:a16="http://schemas.microsoft.com/office/drawing/2014/main" id="{55D482FE-4226-4DD6-A30D-B5296BDE1133}"/>
              </a:ext>
            </a:extLst>
          </p:cNvPr>
          <p:cNvSpPr/>
          <p:nvPr/>
        </p:nvSpPr>
        <p:spPr bwMode="auto">
          <a:xfrm>
            <a:off x="9868989" y="2217889"/>
            <a:ext cx="528835" cy="122937"/>
          </a:xfrm>
          <a:prstGeom prst="rect">
            <a:avLst/>
          </a:prstGeom>
          <a:solidFill>
            <a:srgbClr val="FAF8F9"/>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3172C295-7469-4A65-B767-CFA01B599535}"/>
              </a:ext>
            </a:extLst>
          </p:cNvPr>
          <p:cNvSpPr/>
          <p:nvPr/>
        </p:nvSpPr>
        <p:spPr bwMode="auto">
          <a:xfrm>
            <a:off x="9962177" y="2131878"/>
            <a:ext cx="528835" cy="122937"/>
          </a:xfrm>
          <a:prstGeom prst="rect">
            <a:avLst/>
          </a:prstGeom>
          <a:solidFill>
            <a:srgbClr val="FAF8F9"/>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FE09A17C-3A35-40C5-95D9-2A0686E721A2}"/>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a:ext>
            </a:extLst>
          </a:blip>
          <a:srcRect t="1" r="44661" b="38245"/>
          <a:stretch/>
        </p:blipFill>
        <p:spPr>
          <a:xfrm>
            <a:off x="9932486" y="2154549"/>
            <a:ext cx="394268" cy="122937"/>
          </a:xfrm>
          <a:prstGeom prst="rect">
            <a:avLst/>
          </a:prstGeom>
        </p:spPr>
      </p:pic>
    </p:spTree>
    <p:extLst>
      <p:ext uri="{BB962C8B-B14F-4D97-AF65-F5344CB8AC3E}">
        <p14:creationId xmlns:p14="http://schemas.microsoft.com/office/powerpoint/2010/main" val="460914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071A8B34-C2A4-4E6E-90A6-5A4F5DB8F2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uploaded image is shown as a thumbnail preview for David to confirm and be sure that the right image is uploaded.</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3057A69-19A1-47A9-AB96-C17FC210F3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3131953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F850AAE2-8545-477E-B117-409EB23AA5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Once the image is fully uploaded, David can proceed to search for the item tied to the uploaded barcode.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894AB97-428A-4DA9-8E42-EC78358995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193021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E81030E-EA58-4956-A04C-E62BAC7759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task module refreshes to show the item which was found after processing the barcode in the uploaded image. If the product found is incorrect, David can go back to the previous screen and use other input parameters such as name, code to search</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5917080D-3380-4C14-B6A4-EFDCE9D9CA0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1864208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Sandra Jones, Retail Customer Assistance Champion</a:t>
            </a:r>
          </a:p>
          <a:p>
            <a:r>
              <a:rPr lang="en-US" sz="1600">
                <a:latin typeface="Segoe UI Semilight" panose="020B0402040204020203" pitchFamily="34" charset="0"/>
                <a:cs typeface="Segoe UI Semilight" panose="020B0402040204020203" pitchFamily="34" charset="0"/>
              </a:rPr>
              <a:t>Sandra is an amicable, friendly customer assistance champion in Northridge region store of North Wind Traders electronics retail chain. She is an expert at identifying customer needs and is proficient in handling customer relations. </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70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D8D4BC0A-2FCD-4051-9DC4-E8DC4633F4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confirming that the found product is correct, the available stock for the product is posted as an adaptive card. In addition, the card shows minimum threshold level set for the stock and total quantity of stock by volume and value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C731DC8-5CEC-4FDA-8C9F-C7CECB91386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1010285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257C92BC-7D8E-43C6-B120-E389AF0CFF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David has the ability to go through updates related to product’s inventory and finds that low stock alert has gone to the manager Bryan on 7</a:t>
            </a:r>
            <a:r>
              <a:rPr lang="en-IN" sz="1200" baseline="30000">
                <a:gradFill>
                  <a:gsLst>
                    <a:gs pos="2917">
                      <a:schemeClr val="tx1"/>
                    </a:gs>
                    <a:gs pos="30000">
                      <a:schemeClr val="tx1"/>
                    </a:gs>
                  </a:gsLst>
                  <a:lin ang="5400000" scaled="0"/>
                </a:gradFill>
              </a:rPr>
              <a:t>th</a:t>
            </a:r>
            <a:r>
              <a:rPr lang="en-IN" sz="1200">
                <a:gradFill>
                  <a:gsLst>
                    <a:gs pos="2917">
                      <a:schemeClr val="tx1"/>
                    </a:gs>
                    <a:gs pos="30000">
                      <a:schemeClr val="tx1"/>
                    </a:gs>
                  </a:gsLst>
                  <a:lin ang="5400000" scaled="0"/>
                </a:gradFill>
              </a:rPr>
              <a:t> of May and a stock replenishment order has been placed a day later. The vendor has updated the shipment due date.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6D3ABB1-194F-4207-A6A0-2EDC7F2936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465146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After finding out that there is no stock available at the store, the associate decides to search nearby stores for availability and reserve the items on customer’s behalf</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24128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0664C78A-3381-4A1E-92B4-3D6759E0C0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Since the shipment is not expected anytime soon, David decides to expand search to cover nearby stores. A task module opens showing the available stock for the same product across stores near to the store David works.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91848B5-50CB-4A9F-827B-0FA0239F6D1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342374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CFF7C2B-E579-4681-AF90-448AF9F527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stock available for purchase, reserved items are shown for each store, sorted by their distance from the current store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455D07E-E4C8-42C6-93C9-77C1FC98AE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891984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5368E5A1-3327-4035-8022-27196AD47E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051209"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David can choose to view stores in the radius of a different location if the customer wishes to pick up the item from a different place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ED9A704-A750-41C3-8B7E-5789453F6D9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138314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BC121C5-CAFD-4110-8799-641EAAFC76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Alternatively, David can continue to use the current store’s location to view nearby stores and contact the closest one with stock availability for reservation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B92ACE0-3440-41C2-AC40-C804B0C751E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1288660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12FF5A8C-DC2F-443C-ACCE-8A14140C043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117981"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contact store, David is provided with option to specify the reason for contacting. The product is prefilled in the request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039F727-8B5F-4DFC-B0F2-2E9B990789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538612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0AAE620-DE47-4DE5-AA7F-676D4DBF8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options include reserving an item on behalf of a customer, requesting transfer of stock from one store to another and asking a question for information to store associates in Valley Fair. David chooses to reserve the item for Rachel.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149D765-A684-4D53-9E7A-85618A8C4B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4122376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0AAE620-DE47-4DE5-AA7F-676D4DBF8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options include reserving an item on behalf of a customer, requesting transfer of stock from one store to another and asking a question for information to store associates in Valley Fair. David chooses to reserve the item for Rachel.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592D3F21-93DF-47FA-8894-E0393314C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065147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Customer assistance staff welcomes a regular customer, creates an assistance ticket that can be picked up by available Sales pros</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62651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43A81F4-53F0-4052-B77D-E785F24F80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David is able to specify the number of units to be reserved, the name and contact details of the customer for whom the order is being reserved along with additional notes to the floor staff in Valley Fair branch</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7CF93B6-6910-47E0-BB75-7CA18502594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17774715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8B3269A3-8CA9-4951-A296-D1CB506BD2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submit, a reservation request is raised with the provided notes. David is able to track the progress of the request and can cancel or change details of the request if the customer changes their mind.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128EBE8-3266-47CF-B656-365B2931A7D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42336379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938719"/>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Roy Howard, Sales Associate at Valley Fair Store</a:t>
            </a:r>
          </a:p>
          <a:p>
            <a:r>
              <a:rPr lang="en-US" sz="1600">
                <a:latin typeface="Segoe UI Semilight" panose="020B0402040204020203" pitchFamily="34" charset="0"/>
                <a:cs typeface="Segoe UI Semilight" panose="020B0402040204020203" pitchFamily="34" charset="0"/>
              </a:rPr>
              <a:t>Roy Howard is a sales associate at Valley Fair Store of Traders electronics retail chain. </a:t>
            </a:r>
          </a:p>
        </p:txBody>
      </p:sp>
      <p:pic>
        <p:nvPicPr>
          <p:cNvPr id="7" name="Picture 6" descr="A close up of a person smiling for the camera&#10;&#10;Description automatically generated">
            <a:extLst>
              <a:ext uri="{FF2B5EF4-FFF2-40B4-BE49-F238E27FC236}">
                <a16:creationId xmlns:a16="http://schemas.microsoft.com/office/drawing/2014/main" id="{550E027B-9FB0-4D31-93D5-5F168BC0567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1360" y="1909785"/>
            <a:ext cx="1047600" cy="1047600"/>
          </a:xfrm>
          <a:prstGeom prst="rect">
            <a:avLst/>
          </a:prstGeom>
        </p:spPr>
      </p:pic>
    </p:spTree>
    <p:extLst>
      <p:ext uri="{BB962C8B-B14F-4D97-AF65-F5344CB8AC3E}">
        <p14:creationId xmlns:p14="http://schemas.microsoft.com/office/powerpoint/2010/main" val="497886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Roy Howard, the sales associate at Valley Fair branch accepts the reservation request and sets aside the required units for customer pickup.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94141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DB259690-77CB-4A23-ADBD-9C0EFDC385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059919"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reservation request created by David in Northwind store, gets posted into Store Operations channel of Valley Fair branch Team as an adaptive card.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230FBA1E-9FE4-496C-B025-69D080382F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5622198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Roy Howard, a store associate at Valley Fair assigns the ticket to himself and adds a note asking the customer to pick it up from the store</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computer screen&#10;&#10;Description automatically generated">
            <a:extLst>
              <a:ext uri="{FF2B5EF4-FFF2-40B4-BE49-F238E27FC236}">
                <a16:creationId xmlns:a16="http://schemas.microsoft.com/office/drawing/2014/main" id="{5E68DBA4-432E-412B-96D7-91DD3D6B36D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209F1BA-8943-4CD4-AF93-4B2B6F28DEA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2891712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F268AF9E-4F60-4B6F-9640-2C496425BE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assignment status and note submitted by Roy gets updated at David’s end of adaptive card. After seeing the update, David asks Rachel to visit the store before 9pm and pickup her order.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A751952C-0342-4FF8-AFA4-83EB5CF729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spTree>
    <p:extLst>
      <p:ext uri="{BB962C8B-B14F-4D97-AF65-F5344CB8AC3E}">
        <p14:creationId xmlns:p14="http://schemas.microsoft.com/office/powerpoint/2010/main" val="1412598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400110"/>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Rachel visits the Valley Fair store later during the day to pick up the order reserved for her</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610325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3C3584B-3B9F-4911-94CF-6B4282892CC9}"/>
              </a:ext>
            </a:extLst>
          </p:cNvPr>
          <p:cNvGrpSpPr/>
          <p:nvPr/>
        </p:nvGrpSpPr>
        <p:grpSpPr>
          <a:xfrm>
            <a:off x="316800" y="536400"/>
            <a:ext cx="9867315" cy="5745600"/>
            <a:chOff x="316800" y="536400"/>
            <a:chExt cx="9867315" cy="5745600"/>
          </a:xfrm>
        </p:grpSpPr>
        <p:pic>
          <p:nvPicPr>
            <p:cNvPr id="2" name="Picture 1" descr="A screenshot of a computer screen&#10;&#10;Description automatically generated">
              <a:extLst>
                <a:ext uri="{FF2B5EF4-FFF2-40B4-BE49-F238E27FC236}">
                  <a16:creationId xmlns:a16="http://schemas.microsoft.com/office/drawing/2014/main" id="{66E8F03F-64C8-4124-9555-16906D3987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pic>
          <p:nvPicPr>
            <p:cNvPr id="6" name="Picture 5">
              <a:extLst>
                <a:ext uri="{FF2B5EF4-FFF2-40B4-BE49-F238E27FC236}">
                  <a16:creationId xmlns:a16="http://schemas.microsoft.com/office/drawing/2014/main" id="{8D4288BB-ED84-41BA-83D3-E07E449418E9}"/>
                </a:ext>
              </a:extLst>
            </p:cNvPr>
            <p:cNvPicPr>
              <a:picLocks noChangeAspect="1"/>
            </p:cNvPicPr>
            <p:nvPr/>
          </p:nvPicPr>
          <p:blipFill>
            <a:blip r:embed="rId4"/>
            <a:stretch>
              <a:fillRect/>
            </a:stretch>
          </p:blipFill>
          <p:spPr>
            <a:xfrm>
              <a:off x="3910980" y="4254038"/>
              <a:ext cx="838200" cy="123825"/>
            </a:xfrm>
            <a:prstGeom prst="rect">
              <a:avLst/>
            </a:prstGeom>
          </p:spPr>
        </p:pic>
      </p:grpSp>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mentioning her name / phone number, Rachel is presented with her order ready for checkout at the checkout counter. Once Rachel completes the purchase, Roy decides to update the reservation request.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grpSp>
        <p:nvGrpSpPr>
          <p:cNvPr id="12" name="Group 11">
            <a:extLst>
              <a:ext uri="{FF2B5EF4-FFF2-40B4-BE49-F238E27FC236}">
                <a16:creationId xmlns:a16="http://schemas.microsoft.com/office/drawing/2014/main" id="{2655DBBB-CB85-4309-A952-53BF43097FAD}"/>
              </a:ext>
            </a:extLst>
          </p:cNvPr>
          <p:cNvGrpSpPr/>
          <p:nvPr/>
        </p:nvGrpSpPr>
        <p:grpSpPr>
          <a:xfrm>
            <a:off x="9824400" y="2095200"/>
            <a:ext cx="2003387" cy="4338000"/>
            <a:chOff x="9824400" y="2095200"/>
            <a:chExt cx="2003387" cy="4338000"/>
          </a:xfrm>
        </p:grpSpPr>
        <p:pic>
          <p:nvPicPr>
            <p:cNvPr id="10" name="Picture 9" descr="A screenshot of a cell phone&#10;&#10;Description automatically generated">
              <a:extLst>
                <a:ext uri="{FF2B5EF4-FFF2-40B4-BE49-F238E27FC236}">
                  <a16:creationId xmlns:a16="http://schemas.microsoft.com/office/drawing/2014/main" id="{7B3E3540-800F-4E82-AB62-88E400F86C6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pic>
          <p:nvPicPr>
            <p:cNvPr id="11" name="Picture 10">
              <a:extLst>
                <a:ext uri="{FF2B5EF4-FFF2-40B4-BE49-F238E27FC236}">
                  <a16:creationId xmlns:a16="http://schemas.microsoft.com/office/drawing/2014/main" id="{B60BDE2C-535F-439E-B4AB-955550699AD1}"/>
                </a:ext>
              </a:extLst>
            </p:cNvPr>
            <p:cNvPicPr>
              <a:picLocks noChangeAspect="1"/>
            </p:cNvPicPr>
            <p:nvPr/>
          </p:nvPicPr>
          <p:blipFill>
            <a:blip r:embed="rId4"/>
            <a:stretch>
              <a:fillRect/>
            </a:stretch>
          </p:blipFill>
          <p:spPr>
            <a:xfrm>
              <a:off x="10011545" y="4740523"/>
              <a:ext cx="838200" cy="123825"/>
            </a:xfrm>
            <a:prstGeom prst="rect">
              <a:avLst/>
            </a:prstGeom>
          </p:spPr>
        </p:pic>
      </p:grpSp>
    </p:spTree>
    <p:extLst>
      <p:ext uri="{BB962C8B-B14F-4D97-AF65-F5344CB8AC3E}">
        <p14:creationId xmlns:p14="http://schemas.microsoft.com/office/powerpoint/2010/main" val="35262823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C36E71-5EBA-4AD4-A196-B4FCD481D0DA}"/>
              </a:ext>
            </a:extLst>
          </p:cNvPr>
          <p:cNvGrpSpPr/>
          <p:nvPr/>
        </p:nvGrpSpPr>
        <p:grpSpPr>
          <a:xfrm>
            <a:off x="316800" y="536400"/>
            <a:ext cx="9867315" cy="5745600"/>
            <a:chOff x="316800" y="536400"/>
            <a:chExt cx="9867315" cy="5745600"/>
          </a:xfrm>
        </p:grpSpPr>
        <p:pic>
          <p:nvPicPr>
            <p:cNvPr id="3" name="Picture 2" descr="A screenshot of a computer screen&#10;&#10;Description automatically generated">
              <a:extLst>
                <a:ext uri="{FF2B5EF4-FFF2-40B4-BE49-F238E27FC236}">
                  <a16:creationId xmlns:a16="http://schemas.microsoft.com/office/drawing/2014/main" id="{07EEE7D8-BA6F-4800-88F1-326A13D6C1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pic>
          <p:nvPicPr>
            <p:cNvPr id="6" name="Picture 5">
              <a:extLst>
                <a:ext uri="{FF2B5EF4-FFF2-40B4-BE49-F238E27FC236}">
                  <a16:creationId xmlns:a16="http://schemas.microsoft.com/office/drawing/2014/main" id="{18A647C9-7552-42D2-B598-E4CBEE54143E}"/>
                </a:ext>
              </a:extLst>
            </p:cNvPr>
            <p:cNvPicPr>
              <a:picLocks noChangeAspect="1"/>
            </p:cNvPicPr>
            <p:nvPr/>
          </p:nvPicPr>
          <p:blipFill>
            <a:blip r:embed="rId4"/>
            <a:stretch>
              <a:fillRect/>
            </a:stretch>
          </p:blipFill>
          <p:spPr>
            <a:xfrm>
              <a:off x="3910980" y="2799069"/>
              <a:ext cx="838200" cy="123825"/>
            </a:xfrm>
            <a:prstGeom prst="rect">
              <a:avLst/>
            </a:prstGeom>
          </p:spPr>
        </p:pic>
      </p:grpSp>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Roy closes the reservation request and adds a note mentioning that the customer has picked up the items successfully.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grpSp>
        <p:nvGrpSpPr>
          <p:cNvPr id="12" name="Group 11">
            <a:extLst>
              <a:ext uri="{FF2B5EF4-FFF2-40B4-BE49-F238E27FC236}">
                <a16:creationId xmlns:a16="http://schemas.microsoft.com/office/drawing/2014/main" id="{14EFBA77-7563-4620-A242-6B7A892161E6}"/>
              </a:ext>
            </a:extLst>
          </p:cNvPr>
          <p:cNvGrpSpPr/>
          <p:nvPr/>
        </p:nvGrpSpPr>
        <p:grpSpPr>
          <a:xfrm>
            <a:off x="9824400" y="2095200"/>
            <a:ext cx="2003387" cy="4338000"/>
            <a:chOff x="9824400" y="2095200"/>
            <a:chExt cx="2003387" cy="4338000"/>
          </a:xfrm>
        </p:grpSpPr>
        <p:pic>
          <p:nvPicPr>
            <p:cNvPr id="10" name="Picture 9" descr="A screenshot of a cell phone&#10;&#10;Description automatically generated">
              <a:extLst>
                <a:ext uri="{FF2B5EF4-FFF2-40B4-BE49-F238E27FC236}">
                  <a16:creationId xmlns:a16="http://schemas.microsoft.com/office/drawing/2014/main" id="{F6789427-A613-44AE-9A8D-E038E4E9982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pic>
          <p:nvPicPr>
            <p:cNvPr id="11" name="Picture 10">
              <a:extLst>
                <a:ext uri="{FF2B5EF4-FFF2-40B4-BE49-F238E27FC236}">
                  <a16:creationId xmlns:a16="http://schemas.microsoft.com/office/drawing/2014/main" id="{0A454F7C-6EDC-4B18-9170-C44067A633A2}"/>
                </a:ext>
              </a:extLst>
            </p:cNvPr>
            <p:cNvPicPr>
              <a:picLocks noChangeAspect="1"/>
            </p:cNvPicPr>
            <p:nvPr/>
          </p:nvPicPr>
          <p:blipFill>
            <a:blip r:embed="rId4"/>
            <a:stretch>
              <a:fillRect/>
            </a:stretch>
          </p:blipFill>
          <p:spPr>
            <a:xfrm>
              <a:off x="10017981" y="3305175"/>
              <a:ext cx="838200" cy="123825"/>
            </a:xfrm>
            <a:prstGeom prst="rect">
              <a:avLst/>
            </a:prstGeom>
          </p:spPr>
        </p:pic>
      </p:grpSp>
    </p:spTree>
    <p:extLst>
      <p:ext uri="{BB962C8B-B14F-4D97-AF65-F5344CB8AC3E}">
        <p14:creationId xmlns:p14="http://schemas.microsoft.com/office/powerpoint/2010/main" val="43706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store staff welcomes a loyal customer back to their store. After talking to the customer, Sandra uses the app’s message extension to create a new customer request  </a:t>
            </a:r>
          </a:p>
        </p:txBody>
      </p:sp>
      <p:pic>
        <p:nvPicPr>
          <p:cNvPr id="21" name="Picture 20" descr="A screenshot of a cell phone&#10;&#10;Description automatically generated">
            <a:extLst>
              <a:ext uri="{FF2B5EF4-FFF2-40B4-BE49-F238E27FC236}">
                <a16:creationId xmlns:a16="http://schemas.microsoft.com/office/drawing/2014/main" id="{FACFB370-C135-4E88-9617-88324E8A6F3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2" cy="5140800"/>
          </a:xfrm>
          <a:prstGeom prst="rect">
            <a:avLst/>
          </a:prstGeom>
        </p:spPr>
      </p:pic>
      <p:grpSp>
        <p:nvGrpSpPr>
          <p:cNvPr id="2" name="Group 1">
            <a:extLst>
              <a:ext uri="{FF2B5EF4-FFF2-40B4-BE49-F238E27FC236}">
                <a16:creationId xmlns:a16="http://schemas.microsoft.com/office/drawing/2014/main" id="{24DCCEB5-4550-48C5-9217-38FEF755907A}"/>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2454A685-3AB5-104A-BF90-75333D6F322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80" y="838721"/>
              <a:ext cx="9139199" cy="5140800"/>
            </a:xfrm>
            <a:prstGeom prst="rect">
              <a:avLst/>
            </a:prstGeom>
          </p:spPr>
        </p:pic>
      </p:grpSp>
      <p:sp>
        <p:nvSpPr>
          <p:cNvPr id="5" name="Title 8">
            <a:extLst>
              <a:ext uri="{FF2B5EF4-FFF2-40B4-BE49-F238E27FC236}">
                <a16:creationId xmlns:a16="http://schemas.microsoft.com/office/drawing/2014/main" id="{4EBE2313-09C1-4F25-83DD-5D1B5D1FE57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grpSp>
        <p:nvGrpSpPr>
          <p:cNvPr id="8" name="Group 7">
            <a:extLst>
              <a:ext uri="{FF2B5EF4-FFF2-40B4-BE49-F238E27FC236}">
                <a16:creationId xmlns:a16="http://schemas.microsoft.com/office/drawing/2014/main" id="{D1E84ADE-13A9-4EBB-96F6-63FBC38A2C08}"/>
              </a:ext>
            </a:extLst>
          </p:cNvPr>
          <p:cNvGrpSpPr/>
          <p:nvPr/>
        </p:nvGrpSpPr>
        <p:grpSpPr>
          <a:xfrm>
            <a:off x="9682125" y="1997605"/>
            <a:ext cx="2278032" cy="4549076"/>
            <a:chOff x="9682636" y="1979500"/>
            <a:chExt cx="2278032" cy="4549076"/>
          </a:xfrm>
        </p:grpSpPr>
        <p:pic>
          <p:nvPicPr>
            <p:cNvPr id="4" name="Graphic 3">
              <a:extLst>
                <a:ext uri="{FF2B5EF4-FFF2-40B4-BE49-F238E27FC236}">
                  <a16:creationId xmlns:a16="http://schemas.microsoft.com/office/drawing/2014/main" id="{05C9D498-5F5B-4032-8AD9-148CCB7E3A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E4233FEB-3C68-4320-B472-27D9969F76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3604" y="2094038"/>
              <a:ext cx="1995074" cy="4320000"/>
            </a:xfrm>
            <a:prstGeom prst="roundRect">
              <a:avLst>
                <a:gd name="adj" fmla="val 12485"/>
              </a:avLst>
            </a:prstGeom>
          </p:spPr>
        </p:pic>
      </p:grpSp>
    </p:spTree>
    <p:extLst>
      <p:ext uri="{BB962C8B-B14F-4D97-AF65-F5344CB8AC3E}">
        <p14:creationId xmlns:p14="http://schemas.microsoft.com/office/powerpoint/2010/main" val="3212418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AFB2DE-2A1F-40B4-88CD-B4EEE3D399FC}"/>
              </a:ext>
            </a:extLst>
          </p:cNvPr>
          <p:cNvGrpSpPr/>
          <p:nvPr/>
        </p:nvGrpSpPr>
        <p:grpSpPr>
          <a:xfrm>
            <a:off x="316800" y="536400"/>
            <a:ext cx="9867600" cy="5745600"/>
            <a:chOff x="316800" y="536400"/>
            <a:chExt cx="9867600" cy="5745600"/>
          </a:xfrm>
        </p:grpSpPr>
        <p:pic>
          <p:nvPicPr>
            <p:cNvPr id="2" name="Picture 1" descr="A screenshot of a computer screen&#10;&#10;Description automatically generated">
              <a:extLst>
                <a:ext uri="{FF2B5EF4-FFF2-40B4-BE49-F238E27FC236}">
                  <a16:creationId xmlns:a16="http://schemas.microsoft.com/office/drawing/2014/main" id="{9CC3518A-76FC-4323-8802-364675051CE3}"/>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600" cy="5745600"/>
            </a:xfrm>
            <a:prstGeom prst="rect">
              <a:avLst/>
            </a:prstGeom>
          </p:spPr>
        </p:pic>
        <p:pic>
          <p:nvPicPr>
            <p:cNvPr id="6" name="Picture 5">
              <a:extLst>
                <a:ext uri="{FF2B5EF4-FFF2-40B4-BE49-F238E27FC236}">
                  <a16:creationId xmlns:a16="http://schemas.microsoft.com/office/drawing/2014/main" id="{E4BE988C-2DD1-4FB9-A4E4-BB9269FC54AB}"/>
                </a:ext>
              </a:extLst>
            </p:cNvPr>
            <p:cNvPicPr>
              <a:picLocks noChangeAspect="1"/>
            </p:cNvPicPr>
            <p:nvPr/>
          </p:nvPicPr>
          <p:blipFill>
            <a:blip r:embed="rId4"/>
            <a:stretch>
              <a:fillRect/>
            </a:stretch>
          </p:blipFill>
          <p:spPr>
            <a:xfrm>
              <a:off x="3907735" y="4343489"/>
              <a:ext cx="838200" cy="123825"/>
            </a:xfrm>
            <a:prstGeom prst="rect">
              <a:avLst/>
            </a:prstGeom>
          </p:spPr>
        </p:pic>
      </p:grpSp>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Roy closes the reservation request and adds a note mentioning that the customer has picked up the items successfully.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636" y="1979500"/>
            <a:ext cx="2278032" cy="4549076"/>
          </a:xfrm>
          <a:prstGeom prst="rect">
            <a:avLst/>
          </a:prstGeom>
        </p:spPr>
      </p:pic>
      <p:grpSp>
        <p:nvGrpSpPr>
          <p:cNvPr id="12" name="Group 11">
            <a:extLst>
              <a:ext uri="{FF2B5EF4-FFF2-40B4-BE49-F238E27FC236}">
                <a16:creationId xmlns:a16="http://schemas.microsoft.com/office/drawing/2014/main" id="{AF60E298-91B6-46F4-8FB1-80C143834B01}"/>
              </a:ext>
            </a:extLst>
          </p:cNvPr>
          <p:cNvGrpSpPr/>
          <p:nvPr/>
        </p:nvGrpSpPr>
        <p:grpSpPr>
          <a:xfrm>
            <a:off x="9824400" y="2095200"/>
            <a:ext cx="2003387" cy="4338000"/>
            <a:chOff x="9824400" y="2095200"/>
            <a:chExt cx="2003387" cy="4338000"/>
          </a:xfrm>
        </p:grpSpPr>
        <p:pic>
          <p:nvPicPr>
            <p:cNvPr id="10" name="Picture 9" descr="A screenshot of a cell phone&#10;&#10;Description automatically generated">
              <a:extLst>
                <a:ext uri="{FF2B5EF4-FFF2-40B4-BE49-F238E27FC236}">
                  <a16:creationId xmlns:a16="http://schemas.microsoft.com/office/drawing/2014/main" id="{A290DE2E-4049-4080-8F41-4A16429900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pic>
          <p:nvPicPr>
            <p:cNvPr id="11" name="Picture 10">
              <a:extLst>
                <a:ext uri="{FF2B5EF4-FFF2-40B4-BE49-F238E27FC236}">
                  <a16:creationId xmlns:a16="http://schemas.microsoft.com/office/drawing/2014/main" id="{19EEBE50-A131-43CB-8EDD-6BDD75C11154}"/>
                </a:ext>
              </a:extLst>
            </p:cNvPr>
            <p:cNvPicPr>
              <a:picLocks noChangeAspect="1"/>
            </p:cNvPicPr>
            <p:nvPr/>
          </p:nvPicPr>
          <p:blipFill>
            <a:blip r:embed="rId4"/>
            <a:stretch>
              <a:fillRect/>
            </a:stretch>
          </p:blipFill>
          <p:spPr>
            <a:xfrm>
              <a:off x="10021070" y="4781245"/>
              <a:ext cx="838200" cy="123825"/>
            </a:xfrm>
            <a:prstGeom prst="rect">
              <a:avLst/>
            </a:prstGeom>
          </p:spPr>
        </p:pic>
      </p:grpSp>
    </p:spTree>
    <p:extLst>
      <p:ext uri="{BB962C8B-B14F-4D97-AF65-F5344CB8AC3E}">
        <p14:creationId xmlns:p14="http://schemas.microsoft.com/office/powerpoint/2010/main" val="4205739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275270"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David’s adaptive card gets updated to reflect the change in status. David is able to see that Rachel has picked up the order. If there are any other issues, David will be able to reopen the request as well from his end.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grpSp>
        <p:nvGrpSpPr>
          <p:cNvPr id="2" name="Group 1">
            <a:extLst>
              <a:ext uri="{FF2B5EF4-FFF2-40B4-BE49-F238E27FC236}">
                <a16:creationId xmlns:a16="http://schemas.microsoft.com/office/drawing/2014/main" id="{E0E2605E-1E0E-4D92-A5B7-4FFBF30E71F6}"/>
              </a:ext>
            </a:extLst>
          </p:cNvPr>
          <p:cNvGrpSpPr/>
          <p:nvPr/>
        </p:nvGrpSpPr>
        <p:grpSpPr>
          <a:xfrm>
            <a:off x="316800" y="536400"/>
            <a:ext cx="11643868" cy="5992176"/>
            <a:chOff x="316800" y="536400"/>
            <a:chExt cx="11643868" cy="5992176"/>
          </a:xfrm>
        </p:grpSpPr>
        <p:pic>
          <p:nvPicPr>
            <p:cNvPr id="3" name="Picture 2" descr="A screenshot of a computer&#10;&#10;Description automatically generated">
              <a:extLst>
                <a:ext uri="{FF2B5EF4-FFF2-40B4-BE49-F238E27FC236}">
                  <a16:creationId xmlns:a16="http://schemas.microsoft.com/office/drawing/2014/main" id="{3ECD5071-66CA-42C0-89D6-1D6E43B907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800" y="536400"/>
              <a:ext cx="9867315" cy="5745600"/>
            </a:xfrm>
            <a:prstGeom prst="rect">
              <a:avLst/>
            </a:prstGeom>
          </p:spPr>
        </p:pic>
        <p:sp>
          <p:nvSpPr>
            <p:cNvPr id="17" name="Rectangle 16">
              <a:extLst>
                <a:ext uri="{FF2B5EF4-FFF2-40B4-BE49-F238E27FC236}">
                  <a16:creationId xmlns:a16="http://schemas.microsoft.com/office/drawing/2014/main" id="{4E8D8D0D-E4B7-4569-B766-B0CF49B444A4}"/>
                </a:ext>
              </a:extLst>
            </p:cNvPr>
            <p:cNvSpPr/>
            <p:nvPr/>
          </p:nvSpPr>
          <p:spPr bwMode="auto">
            <a:xfrm>
              <a:off x="9833110" y="5373331"/>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9D1372AB-25DB-AB4F-B38F-2144BEFF004C}"/>
                </a:ext>
              </a:extLst>
            </p:cNvPr>
            <p:cNvSpPr/>
            <p:nvPr/>
          </p:nvSpPr>
          <p:spPr bwMode="auto">
            <a:xfrm>
              <a:off x="9891172" y="5703865"/>
              <a:ext cx="1066800" cy="1117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Graphic 24">
              <a:extLst>
                <a:ext uri="{FF2B5EF4-FFF2-40B4-BE49-F238E27FC236}">
                  <a16:creationId xmlns:a16="http://schemas.microsoft.com/office/drawing/2014/main" id="{A0CF0325-E049-0A4F-B0BB-80EB01B4C38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636" y="1979500"/>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06FBAB6-0160-4B52-BF95-41F5CF570FD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2003387" cy="4338000"/>
            </a:xfrm>
            <a:prstGeom prst="roundRect">
              <a:avLst>
                <a:gd name="adj" fmla="val 12485"/>
              </a:avLst>
            </a:prstGeom>
          </p:spPr>
        </p:pic>
      </p:grpSp>
    </p:spTree>
    <p:extLst>
      <p:ext uri="{BB962C8B-B14F-4D97-AF65-F5344CB8AC3E}">
        <p14:creationId xmlns:p14="http://schemas.microsoft.com/office/powerpoint/2010/main" val="1441671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3816429"/>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3"/>
              </a:rPr>
              <a:t>Bot</a:t>
            </a:r>
            <a:r>
              <a:rPr lang="en-IN" sz="1200" b="1">
                <a:solidFill>
                  <a:schemeClr val="dk1"/>
                </a:solidFill>
              </a:rPr>
              <a:t> </a:t>
            </a:r>
            <a:r>
              <a:rPr lang="en-IN" sz="1200">
                <a:solidFill>
                  <a:schemeClr val="dk1"/>
                </a:solidFill>
              </a:rPr>
              <a:t>is used for navigating the capabilities within the inventory app. Bot with fixed set of commands fits well in this scenario as - </a:t>
            </a:r>
          </a:p>
          <a:p>
            <a:pPr marL="536575" lvl="2" indent="-285750">
              <a:spcAft>
                <a:spcPts val="1200"/>
              </a:spcAft>
              <a:buFont typeface="Courier New" panose="02070309020205020404" pitchFamily="49" charset="0"/>
              <a:buChar char="o"/>
            </a:pPr>
            <a:r>
              <a:rPr lang="en-IN" sz="1200">
                <a:solidFill>
                  <a:schemeClr val="dk1"/>
                </a:solidFill>
              </a:rPr>
              <a:t>The app has a defined fixed set of functionalities such as searching for a product, updating stock information. With bot command list, it is easy to access these frequently used functionalities</a:t>
            </a:r>
          </a:p>
          <a:p>
            <a:pPr marL="536575" lvl="2" indent="-285750">
              <a:spcAft>
                <a:spcPts val="1200"/>
              </a:spcAft>
              <a:buFont typeface="Courier New" panose="02070309020205020404" pitchFamily="49" charset="0"/>
              <a:buChar char="o"/>
            </a:pPr>
            <a:r>
              <a:rPr lang="en-IN" sz="1200">
                <a:solidFill>
                  <a:schemeClr val="dk1"/>
                </a:solidFill>
              </a:rPr>
              <a:t>The information from the bot responses is useful only for the single end user who requested it. The requester can choose to perform further operations on the presented information</a:t>
            </a:r>
          </a:p>
          <a:p>
            <a:pPr marL="265113" lvl="1" indent="-171450">
              <a:spcAft>
                <a:spcPts val="1200"/>
              </a:spcAft>
              <a:buFont typeface="Arial" panose="020B0604020202020204" pitchFamily="34" charset="0"/>
              <a:buChar char="•"/>
            </a:pPr>
            <a:r>
              <a:rPr lang="en-IN" sz="1200" b="1">
                <a:solidFill>
                  <a:schemeClr val="dk1"/>
                </a:solidFill>
                <a:hlinkClick r:id="rId4"/>
              </a:rPr>
              <a:t>Task modules</a:t>
            </a:r>
            <a:r>
              <a:rPr lang="en-IN" sz="1200" b="1">
                <a:solidFill>
                  <a:schemeClr val="dk1"/>
                </a:solidFill>
              </a:rPr>
              <a:t> </a:t>
            </a:r>
            <a:r>
              <a:rPr lang="en-IN" sz="1200">
                <a:solidFill>
                  <a:schemeClr val="dk1"/>
                </a:solidFill>
              </a:rPr>
              <a:t>are used for searching product inventory, searching inventory across various stores - </a:t>
            </a:r>
          </a:p>
          <a:p>
            <a:pPr marL="536575" lvl="2" indent="-285750">
              <a:spcAft>
                <a:spcPts val="1200"/>
              </a:spcAft>
              <a:buFont typeface="Courier New" panose="02070309020205020404" pitchFamily="49" charset="0"/>
              <a:buChar char="o"/>
            </a:pPr>
            <a:r>
              <a:rPr lang="en-IN" sz="1200">
                <a:solidFill>
                  <a:schemeClr val="dk1"/>
                </a:solidFill>
              </a:rPr>
              <a:t>While finding the product stock availability is the goal, scanning of bar code, entering product information are various means to the end</a:t>
            </a:r>
          </a:p>
          <a:p>
            <a:pPr marL="536575" lvl="2" indent="-285750">
              <a:spcAft>
                <a:spcPts val="1200"/>
              </a:spcAft>
              <a:buFont typeface="Courier New" panose="02070309020205020404" pitchFamily="49" charset="0"/>
              <a:buChar char="o"/>
            </a:pPr>
            <a:r>
              <a:rPr lang="en-IN" sz="1200">
                <a:solidFill>
                  <a:schemeClr val="dk1"/>
                </a:solidFill>
              </a:rPr>
              <a:t>The various means (searching inventory across stores, finding product from image) are handled via task modules while the end result of the operation is surfaced via adaptive cards so they remain as persistent information that end user can revisit and consume</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5"/>
              </a:rPr>
              <a:t>Card refreshes</a:t>
            </a:r>
            <a:r>
              <a:rPr lang="en-IN" sz="1200" b="1">
                <a:solidFill>
                  <a:schemeClr val="dk1"/>
                </a:solidFill>
              </a:rPr>
              <a:t> </a:t>
            </a:r>
            <a:r>
              <a:rPr lang="en-IN" sz="1200">
                <a:solidFill>
                  <a:schemeClr val="dk1"/>
                </a:solidFill>
              </a:rPr>
              <a:t>are used to update the status information on reservation requests to provide updates on customer purchase. Refreshing the same card to show update progresses avoids crowding with multiple messages in the chat screen of the end user.</a:t>
            </a:r>
          </a:p>
          <a:p>
            <a:pPr marL="265113" lvl="1" indent="-171450">
              <a:spcAft>
                <a:spcPts val="1200"/>
              </a:spcAft>
              <a:buFont typeface="Arial" panose="020B0604020202020204" pitchFamily="34" charset="0"/>
              <a:buChar char="•"/>
            </a:pPr>
            <a:r>
              <a:rPr lang="en-IN" sz="1200">
                <a:solidFill>
                  <a:schemeClr val="dk1"/>
                </a:solidFill>
              </a:rPr>
              <a:t>Implementing a file picker in the task module, provides ability for end user to upload stored images when accessed from a desktop. When accessed using mobile, it also provides an option to take a photo and upload in addition to picking file from image gallery. </a:t>
            </a:r>
          </a:p>
          <a:p>
            <a:pPr marL="265113" lvl="1" indent="-171450">
              <a:spcAft>
                <a:spcPts val="1200"/>
              </a:spcAft>
              <a:buFont typeface="Arial" panose="020B0604020202020204" pitchFamily="34" charset="0"/>
              <a:buChar char="•"/>
            </a:pPr>
            <a:endParaRPr lang="en-IN" sz="1200">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8">
            <a:extLst>
              <a:ext uri="{FF2B5EF4-FFF2-40B4-BE49-F238E27FC236}">
                <a16:creationId xmlns:a16="http://schemas.microsoft.com/office/drawing/2014/main" id="{5648042D-4638-4D69-9436-BB018CF3736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spTree>
    <p:extLst>
      <p:ext uri="{BB962C8B-B14F-4D97-AF65-F5344CB8AC3E}">
        <p14:creationId xmlns:p14="http://schemas.microsoft.com/office/powerpoint/2010/main" val="2613645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sp>
        <p:nvSpPr>
          <p:cNvPr id="13" name="Rectangle 12">
            <a:extLst>
              <a:ext uri="{FF2B5EF4-FFF2-40B4-BE49-F238E27FC236}">
                <a16:creationId xmlns:a16="http://schemas.microsoft.com/office/drawing/2014/main" id="{356B862A-3730-4702-8664-D302DB513D24}"/>
              </a:ext>
            </a:extLst>
          </p:cNvPr>
          <p:cNvSpPr/>
          <p:nvPr/>
        </p:nvSpPr>
        <p:spPr bwMode="auto">
          <a:xfrm>
            <a:off x="10541975" y="2727882"/>
            <a:ext cx="1293094" cy="2103493"/>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42042"/>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2140405" y="3308140"/>
            <a:ext cx="523875" cy="471488"/>
          </a:xfrm>
          <a:prstGeom prst="rect">
            <a:avLst/>
          </a:prstGeom>
        </p:spPr>
      </p:pic>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4865905" y="3245467"/>
            <a:ext cx="609600" cy="609600"/>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7841462" y="3198603"/>
            <a:ext cx="600075" cy="581025"/>
          </a:xfrm>
          <a:prstGeom prst="rect">
            <a:avLst/>
          </a:prstGeom>
        </p:spPr>
      </p:pic>
      <p:sp>
        <p:nvSpPr>
          <p:cNvPr id="19" name="TextBox 18">
            <a:extLst>
              <a:ext uri="{FF2B5EF4-FFF2-40B4-BE49-F238E27FC236}">
                <a16:creationId xmlns:a16="http://schemas.microsoft.com/office/drawing/2014/main" id="{724DE2B1-8518-4EB3-B865-CBE27A6780D5}"/>
              </a:ext>
            </a:extLst>
          </p:cNvPr>
          <p:cNvSpPr txBox="1"/>
          <p:nvPr/>
        </p:nvSpPr>
        <p:spPr>
          <a:xfrm>
            <a:off x="488882" y="3638232"/>
            <a:ext cx="673902"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User</a:t>
            </a:r>
          </a:p>
        </p:txBody>
      </p:sp>
      <p:sp>
        <p:nvSpPr>
          <p:cNvPr id="20" name="TextBox 19">
            <a:extLst>
              <a:ext uri="{FF2B5EF4-FFF2-40B4-BE49-F238E27FC236}">
                <a16:creationId xmlns:a16="http://schemas.microsoft.com/office/drawing/2014/main" id="{14BB7C65-D3A5-4679-BE1F-EE3378330CCA}"/>
              </a:ext>
            </a:extLst>
          </p:cNvPr>
          <p:cNvSpPr txBox="1"/>
          <p:nvPr/>
        </p:nvSpPr>
        <p:spPr>
          <a:xfrm>
            <a:off x="7352403" y="3656467"/>
            <a:ext cx="1578189" cy="653512"/>
          </a:xfrm>
          <a:prstGeom prst="rect">
            <a:avLst/>
          </a:prstGeom>
          <a:noFill/>
        </p:spPr>
        <p:txBody>
          <a:bodyPr wrap="none" lIns="182880" tIns="146304" rIns="182880" bIns="146304" rtlCol="0">
            <a:spAutoFit/>
          </a:bodyPr>
          <a:lstStyle/>
          <a:p>
            <a:pPr>
              <a:lnSpc>
                <a:spcPct val="90000"/>
              </a:lnSpc>
              <a:spcAft>
                <a:spcPts val="200"/>
              </a:spcAft>
            </a:pPr>
            <a:r>
              <a:rPr lang="en-IN" sz="1200">
                <a:gradFill>
                  <a:gsLst>
                    <a:gs pos="2917">
                      <a:schemeClr val="tx1"/>
                    </a:gs>
                    <a:gs pos="30000">
                      <a:schemeClr val="tx1"/>
                    </a:gs>
                  </a:gsLst>
                  <a:lin ang="5400000" scaled="0"/>
                </a:gradFill>
              </a:rPr>
              <a:t>Reserve Inventory</a:t>
            </a:r>
          </a:p>
          <a:p>
            <a:pPr algn="ctr">
              <a:lnSpc>
                <a:spcPct val="90000"/>
              </a:lnSpc>
              <a:spcAft>
                <a:spcPts val="200"/>
              </a:spcAft>
            </a:pPr>
            <a:r>
              <a:rPr lang="en-IN" sz="120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4450080" y="1762157"/>
            <a:ext cx="4464109" cy="4775802"/>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EF8FBF2B-72B2-41F8-A149-B1A6F2EB0AB8}"/>
              </a:ext>
            </a:extLst>
          </p:cNvPr>
          <p:cNvGrpSpPr/>
          <p:nvPr/>
        </p:nvGrpSpPr>
        <p:grpSpPr>
          <a:xfrm>
            <a:off x="10636146" y="3198603"/>
            <a:ext cx="1248612" cy="1046114"/>
            <a:chOff x="10040887" y="3097705"/>
            <a:chExt cx="1248612" cy="1046114"/>
          </a:xfrm>
        </p:grpSpPr>
        <p:pic>
          <p:nvPicPr>
            <p:cNvPr id="45" name="Graphic 44" descr="Database">
              <a:extLst>
                <a:ext uri="{FF2B5EF4-FFF2-40B4-BE49-F238E27FC236}">
                  <a16:creationId xmlns:a16="http://schemas.microsoft.com/office/drawing/2014/main" id="{91EA1B9C-5E43-431F-AFEB-B2A14EA7AD6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58995" y="3097705"/>
              <a:ext cx="687003" cy="687003"/>
            </a:xfrm>
            <a:prstGeom prst="rect">
              <a:avLst/>
            </a:prstGeom>
          </p:spPr>
        </p:pic>
        <p:sp>
          <p:nvSpPr>
            <p:cNvPr id="46" name="TextBox 45">
              <a:extLst>
                <a:ext uri="{FF2B5EF4-FFF2-40B4-BE49-F238E27FC236}">
                  <a16:creationId xmlns:a16="http://schemas.microsoft.com/office/drawing/2014/main" id="{A87ADA5B-CF46-41FD-BD05-F60DEB7CDD56}"/>
                </a:ext>
              </a:extLst>
            </p:cNvPr>
            <p:cNvSpPr txBox="1"/>
            <p:nvPr/>
          </p:nvSpPr>
          <p:spPr>
            <a:xfrm>
              <a:off x="10040887" y="3682154"/>
              <a:ext cx="1248612"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Inventory DB</a:t>
              </a:r>
            </a:p>
          </p:txBody>
        </p:sp>
      </p:grpSp>
      <p:sp>
        <p:nvSpPr>
          <p:cNvPr id="25" name="TextBox 24">
            <a:extLst>
              <a:ext uri="{FF2B5EF4-FFF2-40B4-BE49-F238E27FC236}">
                <a16:creationId xmlns:a16="http://schemas.microsoft.com/office/drawing/2014/main" id="{899FD667-0E68-415B-AFE9-EBC3FA7C2AE2}"/>
              </a:ext>
            </a:extLst>
          </p:cNvPr>
          <p:cNvSpPr txBox="1"/>
          <p:nvPr/>
        </p:nvSpPr>
        <p:spPr>
          <a:xfrm>
            <a:off x="355066" y="3985925"/>
            <a:ext cx="941531" cy="211203"/>
          </a:xfrm>
          <a:prstGeom prst="rect">
            <a:avLst/>
          </a:prstGeom>
          <a:noFill/>
        </p:spPr>
        <p:txBody>
          <a:bodyPr wrap="none" lIns="36000" tIns="36000" rIns="36000" bIns="36000" rtlCol="0">
            <a:spAutoFit/>
          </a:bodyPr>
          <a:lstStyle/>
          <a:p>
            <a:pPr>
              <a:lnSpc>
                <a:spcPct val="90000"/>
              </a:lnSpc>
              <a:spcAft>
                <a:spcPts val="200"/>
              </a:spcAft>
            </a:pPr>
            <a:r>
              <a:rPr lang="en-IN" sz="1000">
                <a:gradFill>
                  <a:gsLst>
                    <a:gs pos="2917">
                      <a:schemeClr val="tx1"/>
                    </a:gs>
                    <a:gs pos="30000">
                      <a:schemeClr val="tx1"/>
                    </a:gs>
                  </a:gsLst>
                  <a:lin ang="5400000" scaled="0"/>
                </a:gradFill>
              </a:rPr>
              <a:t>Store Associate</a:t>
            </a:r>
          </a:p>
        </p:txBody>
      </p:sp>
      <p:sp>
        <p:nvSpPr>
          <p:cNvPr id="26" name="TextBox 25">
            <a:extLst>
              <a:ext uri="{FF2B5EF4-FFF2-40B4-BE49-F238E27FC236}">
                <a16:creationId xmlns:a16="http://schemas.microsoft.com/office/drawing/2014/main" id="{88225392-F58D-4F70-9AB3-EC2789EC1CB3}"/>
              </a:ext>
            </a:extLst>
          </p:cNvPr>
          <p:cNvSpPr txBox="1"/>
          <p:nvPr/>
        </p:nvSpPr>
        <p:spPr>
          <a:xfrm>
            <a:off x="4484094" y="3764448"/>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p:cNvCxnSpPr>
          <p:nvPr/>
        </p:nvCxnSpPr>
        <p:spPr>
          <a:xfrm>
            <a:off x="5598160" y="3510275"/>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6103012" y="3215493"/>
            <a:ext cx="1158293" cy="6267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Trigger search request / Reserve Item / Get stock updates</a:t>
            </a:r>
          </a:p>
        </p:txBody>
      </p:sp>
      <p:cxnSp>
        <p:nvCxnSpPr>
          <p:cNvPr id="29" name="Straight Arrow Connector 28">
            <a:extLst>
              <a:ext uri="{FF2B5EF4-FFF2-40B4-BE49-F238E27FC236}">
                <a16:creationId xmlns:a16="http://schemas.microsoft.com/office/drawing/2014/main" id="{37556E10-8EE7-47A3-A55C-04AB4759FFE3}"/>
              </a:ext>
            </a:extLst>
          </p:cNvPr>
          <p:cNvCxnSpPr>
            <a:cxnSpLocks/>
          </p:cNvCxnSpPr>
          <p:nvPr/>
        </p:nvCxnSpPr>
        <p:spPr>
          <a:xfrm>
            <a:off x="2780735" y="3532237"/>
            <a:ext cx="1999073"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3277652" y="3282918"/>
            <a:ext cx="1052418"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Card Create</a:t>
            </a:r>
          </a:p>
        </p:txBody>
      </p:sp>
      <p:cxnSp>
        <p:nvCxnSpPr>
          <p:cNvPr id="31" name="Straight Arrow Connector 30">
            <a:extLst>
              <a:ext uri="{FF2B5EF4-FFF2-40B4-BE49-F238E27FC236}">
                <a16:creationId xmlns:a16="http://schemas.microsoft.com/office/drawing/2014/main" id="{DA373C41-1847-47D6-8348-72627B443C6E}"/>
              </a:ext>
            </a:extLst>
          </p:cNvPr>
          <p:cNvCxnSpPr>
            <a:cxnSpLocks/>
          </p:cNvCxnSpPr>
          <p:nvPr/>
        </p:nvCxnSpPr>
        <p:spPr>
          <a:xfrm>
            <a:off x="1079613" y="3527019"/>
            <a:ext cx="912952" cy="455"/>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DCCEFAF-F9AE-4B87-8CEB-1659B48FBCA5}"/>
              </a:ext>
            </a:extLst>
          </p:cNvPr>
          <p:cNvCxnSpPr>
            <a:cxnSpLocks/>
          </p:cNvCxnSpPr>
          <p:nvPr/>
        </p:nvCxnSpPr>
        <p:spPr>
          <a:xfrm rot="16200000">
            <a:off x="7392561" y="4985908"/>
            <a:ext cx="1501935" cy="4059"/>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7562350" y="4733933"/>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Retrieve product from image with barcode</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335654" y="1413289"/>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3895076" y="1892850"/>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sp>
        <p:nvSpPr>
          <p:cNvPr id="38" name="TextBox 37">
            <a:extLst>
              <a:ext uri="{FF2B5EF4-FFF2-40B4-BE49-F238E27FC236}">
                <a16:creationId xmlns:a16="http://schemas.microsoft.com/office/drawing/2014/main" id="{85095874-A304-4146-8F09-D227572AEF44}"/>
              </a:ext>
            </a:extLst>
          </p:cNvPr>
          <p:cNvSpPr txBox="1"/>
          <p:nvPr/>
        </p:nvSpPr>
        <p:spPr>
          <a:xfrm>
            <a:off x="10441138" y="2351293"/>
            <a:ext cx="1494768" cy="461665"/>
          </a:xfrm>
          <a:prstGeom prst="rect">
            <a:avLst/>
          </a:prstGeom>
          <a:noFill/>
        </p:spPr>
        <p:txBody>
          <a:bodyPr wrap="non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External Systems</a:t>
            </a:r>
          </a:p>
        </p:txBody>
      </p:sp>
      <p:cxnSp>
        <p:nvCxnSpPr>
          <p:cNvPr id="40" name="Straight Arrow Connector 39">
            <a:extLst>
              <a:ext uri="{FF2B5EF4-FFF2-40B4-BE49-F238E27FC236}">
                <a16:creationId xmlns:a16="http://schemas.microsoft.com/office/drawing/2014/main" id="{DE7A9732-1FCA-4275-8167-495075EBA197}"/>
              </a:ext>
            </a:extLst>
          </p:cNvPr>
          <p:cNvCxnSpPr>
            <a:cxnSpLocks/>
          </p:cNvCxnSpPr>
          <p:nvPr/>
        </p:nvCxnSpPr>
        <p:spPr>
          <a:xfrm>
            <a:off x="8581170" y="3550267"/>
            <a:ext cx="2289625" cy="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6394631-A8EF-48FF-8037-B4BD95E28A3B}"/>
              </a:ext>
            </a:extLst>
          </p:cNvPr>
          <p:cNvSpPr txBox="1"/>
          <p:nvPr/>
        </p:nvSpPr>
        <p:spPr>
          <a:xfrm>
            <a:off x="9022610" y="3328344"/>
            <a:ext cx="1438499" cy="513850"/>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product stock,</a:t>
            </a:r>
          </a:p>
          <a:p>
            <a:pPr algn="ctr">
              <a:lnSpc>
                <a:spcPct val="90000"/>
              </a:lnSpc>
              <a:spcAft>
                <a:spcPts val="200"/>
              </a:spcAft>
            </a:pPr>
            <a:r>
              <a:rPr lang="en-IN" sz="1000">
                <a:gradFill>
                  <a:gsLst>
                    <a:gs pos="2917">
                      <a:schemeClr val="tx1"/>
                    </a:gs>
                    <a:gs pos="30000">
                      <a:schemeClr val="tx1"/>
                    </a:gs>
                  </a:gsLst>
                  <a:lin ang="5400000" scaled="0"/>
                </a:gradFill>
              </a:rPr>
              <a:t>POST product stock update</a:t>
            </a:r>
          </a:p>
        </p:txBody>
      </p:sp>
      <p:sp>
        <p:nvSpPr>
          <p:cNvPr id="48" name="TextBox 47">
            <a:extLst>
              <a:ext uri="{FF2B5EF4-FFF2-40B4-BE49-F238E27FC236}">
                <a16:creationId xmlns:a16="http://schemas.microsoft.com/office/drawing/2014/main" id="{8D10AF99-D2BD-4B7C-9BB6-F35777A4CB39}"/>
              </a:ext>
            </a:extLst>
          </p:cNvPr>
          <p:cNvSpPr txBox="1"/>
          <p:nvPr/>
        </p:nvSpPr>
        <p:spPr>
          <a:xfrm>
            <a:off x="7352403" y="6097721"/>
            <a:ext cx="1636858" cy="461665"/>
          </a:xfrm>
          <a:prstGeom prst="rect">
            <a:avLst/>
          </a:prstGeom>
          <a:noFill/>
        </p:spPr>
        <p:txBody>
          <a:bodyPr wrap="squar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Azure Vision API</a:t>
            </a:r>
          </a:p>
        </p:txBody>
      </p:sp>
      <p:pic>
        <p:nvPicPr>
          <p:cNvPr id="12" name="Graphic 11" descr="Database">
            <a:extLst>
              <a:ext uri="{FF2B5EF4-FFF2-40B4-BE49-F238E27FC236}">
                <a16:creationId xmlns:a16="http://schemas.microsoft.com/office/drawing/2014/main" id="{510E26F4-F951-418D-B9C4-6D7E304E1393}"/>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3920" y="5753870"/>
            <a:ext cx="545398" cy="545398"/>
          </a:xfrm>
          <a:prstGeom prst="rect">
            <a:avLst/>
          </a:prstGeom>
        </p:spPr>
      </p:pic>
      <p:sp>
        <p:nvSpPr>
          <p:cNvPr id="32" name="TextBox 31">
            <a:extLst>
              <a:ext uri="{FF2B5EF4-FFF2-40B4-BE49-F238E27FC236}">
                <a16:creationId xmlns:a16="http://schemas.microsoft.com/office/drawing/2014/main" id="{2C7704D6-6046-4C7A-936F-0A90FC648D0A}"/>
              </a:ext>
            </a:extLst>
          </p:cNvPr>
          <p:cNvSpPr txBox="1"/>
          <p:nvPr/>
        </p:nvSpPr>
        <p:spPr>
          <a:xfrm>
            <a:off x="4605332" y="6146689"/>
            <a:ext cx="1636858" cy="461665"/>
          </a:xfrm>
          <a:prstGeom prst="rect">
            <a:avLst/>
          </a:prstGeom>
          <a:noFill/>
        </p:spPr>
        <p:txBody>
          <a:bodyPr wrap="squar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Product Database</a:t>
            </a:r>
          </a:p>
        </p:txBody>
      </p:sp>
      <p:cxnSp>
        <p:nvCxnSpPr>
          <p:cNvPr id="52" name="Straight Arrow Connector 51">
            <a:extLst>
              <a:ext uri="{FF2B5EF4-FFF2-40B4-BE49-F238E27FC236}">
                <a16:creationId xmlns:a16="http://schemas.microsoft.com/office/drawing/2014/main" id="{6B788138-AC8E-4BC7-A972-90979D0C84EB}"/>
              </a:ext>
            </a:extLst>
          </p:cNvPr>
          <p:cNvCxnSpPr>
            <a:cxnSpLocks/>
          </p:cNvCxnSpPr>
          <p:nvPr/>
        </p:nvCxnSpPr>
        <p:spPr>
          <a:xfrm flipH="1" flipV="1">
            <a:off x="5789098" y="6036450"/>
            <a:ext cx="1817104" cy="11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71857A7-9B80-46E0-AC6D-9EE9D0DD0AAA}"/>
              </a:ext>
            </a:extLst>
          </p:cNvPr>
          <p:cNvSpPr txBox="1"/>
          <p:nvPr/>
        </p:nvSpPr>
        <p:spPr>
          <a:xfrm>
            <a:off x="6103012" y="5811067"/>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Retrieve product from barcode recognition</a:t>
            </a:r>
          </a:p>
        </p:txBody>
      </p:sp>
      <p:sp>
        <p:nvSpPr>
          <p:cNvPr id="2" name="Title 8">
            <a:extLst>
              <a:ext uri="{FF2B5EF4-FFF2-40B4-BE49-F238E27FC236}">
                <a16:creationId xmlns:a16="http://schemas.microsoft.com/office/drawing/2014/main" id="{67BB6DD7-38DF-4D9A-94AF-4E6371D82049}"/>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Reserve Inventory</a:t>
            </a:r>
          </a:p>
        </p:txBody>
      </p:sp>
      <p:pic>
        <p:nvPicPr>
          <p:cNvPr id="3" name="Picture 2">
            <a:extLst>
              <a:ext uri="{FF2B5EF4-FFF2-40B4-BE49-F238E27FC236}">
                <a16:creationId xmlns:a16="http://schemas.microsoft.com/office/drawing/2014/main" id="{8E8138C8-D6DC-4EA8-8B25-189EC72C8B6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1" r="1723" b="32815"/>
          <a:stretch/>
        </p:blipFill>
        <p:spPr>
          <a:xfrm>
            <a:off x="7967477" y="5840241"/>
            <a:ext cx="435459" cy="392417"/>
          </a:xfrm>
          <a:prstGeom prst="rect">
            <a:avLst/>
          </a:prstGeom>
        </p:spPr>
      </p:pic>
    </p:spTree>
    <p:extLst>
      <p:ext uri="{BB962C8B-B14F-4D97-AF65-F5344CB8AC3E}">
        <p14:creationId xmlns:p14="http://schemas.microsoft.com/office/powerpoint/2010/main" val="25316720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a:cs typeface="Segoe UI Light" panose="020B0502040204020203" pitchFamily="34" charset="0"/>
              </a:rPr>
              <a:t>Virtual Consult –Enhanced Customer Support</a:t>
            </a:r>
            <a:endParaRPr lang="en-US" sz="2800" b="1" i="1">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Retail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6546501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37144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a:solidFill>
                  <a:srgbClr val="002050"/>
                </a:solidFill>
                <a:latin typeface="Segoe UI Light"/>
                <a:cs typeface="Segoe UI Semibold" panose="020B0702040204020203" pitchFamily="34" charset="0"/>
              </a:rPr>
              <a:t>Current State</a:t>
            </a:r>
            <a:endParaRPr lang="en-US" sz="240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a:solidFill>
                  <a:srgbClr val="505050"/>
                </a:solidFill>
              </a:rPr>
              <a:t>The customer support agent receives the request and acknowledges it by assigning the request to himself</a:t>
            </a:r>
          </a:p>
          <a:p>
            <a:pPr marL="268288" lvl="0" indent="-268288" defTabSz="914400">
              <a:spcBef>
                <a:spcPts val="600"/>
              </a:spcBef>
              <a:buFont typeface="Arial" panose="020B0604020202020204" pitchFamily="34" charset="0"/>
              <a:buChar char="•"/>
            </a:pPr>
            <a:r>
              <a:rPr lang="en-US" sz="1200">
                <a:solidFill>
                  <a:srgbClr val="505050"/>
                </a:solidFill>
              </a:rPr>
              <a:t>At the designated time, the agent performs an audio call to Megan and inquires about the issue she is facing. Megan faces difficulties in explaining the assembly step which is confusing for her</a:t>
            </a:r>
          </a:p>
          <a:p>
            <a:pPr marL="268288" lvl="0" indent="-268288" defTabSz="914400">
              <a:spcBef>
                <a:spcPts val="600"/>
              </a:spcBef>
              <a:buFont typeface="Arial" panose="020B0604020202020204" pitchFamily="34" charset="0"/>
              <a:buChar char="•"/>
            </a:pPr>
            <a:r>
              <a:rPr lang="en-US" sz="1200">
                <a:solidFill>
                  <a:srgbClr val="505050"/>
                </a:solidFill>
              </a:rPr>
              <a:t>Sales agent asks Megan to take a photo of the assembly as it is and send it over in e-mail to a specified mailbox along with order / ticket ID in subject</a:t>
            </a:r>
          </a:p>
          <a:p>
            <a:pPr marL="268288" lvl="0" indent="-268288" defTabSz="914400">
              <a:spcBef>
                <a:spcPts val="600"/>
              </a:spcBef>
              <a:buFont typeface="Arial" panose="020B0604020202020204" pitchFamily="34" charset="0"/>
              <a:buChar char="•"/>
            </a:pPr>
            <a:r>
              <a:rPr lang="en-US" sz="1200">
                <a:solidFill>
                  <a:srgbClr val="505050"/>
                </a:solidFill>
              </a:rPr>
              <a:t>Megan sends the email and waits on the call for the agent to get up to speed. Agent asks follow up questions and gets more step by step images as required</a:t>
            </a:r>
          </a:p>
          <a:p>
            <a:pPr marL="268288" lvl="0" indent="-268288" defTabSz="914400">
              <a:spcBef>
                <a:spcPts val="600"/>
              </a:spcBef>
              <a:buFont typeface="Arial" panose="020B0604020202020204" pitchFamily="34" charset="0"/>
              <a:buChar char="•"/>
            </a:pPr>
            <a:r>
              <a:rPr lang="en-US" sz="1200">
                <a:solidFill>
                  <a:srgbClr val="505050"/>
                </a:solidFill>
              </a:rPr>
              <a:t>Realizing that Megan has an older version of guidebook which is less detailed in steps, the agent starts providing additional guidance over phone call</a:t>
            </a:r>
          </a:p>
          <a:p>
            <a:pPr marL="268288" lvl="0" indent="-268288" defTabSz="914400">
              <a:spcBef>
                <a:spcPts val="600"/>
              </a:spcBef>
              <a:buFont typeface="Arial" panose="020B0604020202020204" pitchFamily="34" charset="0"/>
              <a:buChar char="•"/>
            </a:pPr>
            <a:r>
              <a:rPr lang="en-US" sz="1200">
                <a:solidFill>
                  <a:srgbClr val="505050"/>
                </a:solidFill>
              </a:rPr>
              <a:t>After Megan successfully assembles the furniture, agent completes the call and closes the ticket to move on to next call</a:t>
            </a:r>
          </a:p>
          <a:p>
            <a:pPr marL="268288" lvl="0" indent="-268288" defTabSz="914400">
              <a:spcBef>
                <a:spcPts val="600"/>
              </a:spcBef>
              <a:buFont typeface="Arial" panose="020B0604020202020204" pitchFamily="34" charset="0"/>
              <a:buChar char="•"/>
            </a:pPr>
            <a:endParaRPr lang="en-US" sz="1200">
              <a:solidFill>
                <a:srgbClr val="505050"/>
              </a:solidFill>
            </a:endParaRPr>
          </a:p>
          <a:p>
            <a:pPr marL="268288" lvl="0" indent="-268288" defTabSz="914400">
              <a:spcBef>
                <a:spcPts val="600"/>
              </a:spcBef>
              <a:buFont typeface="Arial" panose="020B0604020202020204" pitchFamily="34" charset="0"/>
              <a:buChar char="•"/>
            </a:pPr>
            <a:endParaRPr lang="en-US" sz="120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a:solidFill>
                  <a:srgbClr val="002050"/>
                </a:solidFill>
                <a:latin typeface="Segoe UI Light"/>
                <a:cs typeface="Segoe UI Semibold" panose="020B0702040204020203" pitchFamily="34" charset="0"/>
              </a:rPr>
              <a:t>Future State</a:t>
            </a:r>
            <a:endParaRPr lang="en-US" sz="120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All customer support requests are collated in a single channel which provides periodic reminders and tags available agents alerting them of incoming ticket</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As soon as call is scheduled, Teams meeting join information is sent to customer over email and text message.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agent has the option to request ticket reassignment before the scheduled call time in case of any emergencies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app sends reminder before scheduled call time and suggests relevant articles and guidebooks, related tickets if any</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Megan and the agent join a video call where Megan shows the agent her assembly issues live on the call.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agent pulls up the updated guide, does a screen share to walk Megan through installation steps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Once Megan has successfully assembled the furniture, she takes a picture of assembled table and sends it in the meeting chat. Agent attaches it to the ticket before closing it</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As part of closing notes, the agent updates the discrepancy in setup guide and marks follow up action to update setup manuals</a:t>
            </a:r>
          </a:p>
          <a:p>
            <a:pPr marL="268288" lvl="0" indent="-268288" defTabSz="914400">
              <a:spcBef>
                <a:spcPts val="600"/>
              </a:spcBef>
              <a:buClr>
                <a:srgbClr val="00B050"/>
              </a:buClr>
              <a:buFont typeface="Wingdings" panose="05000000000000000000" pitchFamily="2" charset="2"/>
              <a:buChar char="ü"/>
            </a:pPr>
            <a:endParaRPr lang="en-US" sz="1200">
              <a:solidFill>
                <a:srgbClr val="505050"/>
              </a:solidFill>
            </a:endParaRP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Megan, a loyal customer of Contoso Furnitures, has recently bought a table for her home. She has trouble assembling the furniture as per the instructions provided and decides to call customer support for help</a:t>
              </a:r>
            </a:p>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Megan uses the company’s website to raise a customer support request and provides her contact information and order details. She chooses a preferred time for the agent to call back</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55"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a:solidFill>
                  <a:prstClr val="white"/>
                </a:solidFill>
                <a:cs typeface="Segoe UI Semibold" panose="020B0702040204020203" pitchFamily="34" charset="0"/>
              </a:rPr>
              <a:t>Support Agent</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3" y="3318028"/>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930511"/>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398170"/>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769" y="4850176"/>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5152" y="5300266"/>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3074" name="Picture 2" descr="MSC16_slalom_042">
            <a:extLst>
              <a:ext uri="{FF2B5EF4-FFF2-40B4-BE49-F238E27FC236}">
                <a16:creationId xmlns:a16="http://schemas.microsoft.com/office/drawing/2014/main" id="{61324569-6B5E-4D3E-B6FC-CC053CD98374}"/>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148342" y="0"/>
            <a:ext cx="2043658" cy="139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9860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938719"/>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Babak Shammas, Virtual Consult Agent</a:t>
            </a:r>
          </a:p>
          <a:p>
            <a:r>
              <a:rPr lang="en-US" sz="1600">
                <a:latin typeface="Segoe UI Semilight" panose="020B0402040204020203" pitchFamily="34" charset="0"/>
                <a:cs typeface="Segoe UI Semilight" panose="020B0402040204020203" pitchFamily="34" charset="0"/>
              </a:rPr>
              <a:t>Babak Shammas is a customer consult &amp; support agent, adept at handling all setup, installation queries for Contoso furniture. </a:t>
            </a:r>
          </a:p>
        </p:txBody>
      </p:sp>
      <p:pic>
        <p:nvPicPr>
          <p:cNvPr id="2" name="Graphic 1">
            <a:extLst>
              <a:ext uri="{FF2B5EF4-FFF2-40B4-BE49-F238E27FC236}">
                <a16:creationId xmlns:a16="http://schemas.microsoft.com/office/drawing/2014/main" id="{60BF81E6-D7CE-4621-A616-BDCFE4105E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736" y="1909973"/>
            <a:ext cx="1047224" cy="1047224"/>
          </a:xfrm>
          <a:prstGeom prst="rect">
            <a:avLst/>
          </a:prstGeom>
        </p:spPr>
      </p:pic>
    </p:spTree>
    <p:extLst>
      <p:ext uri="{BB962C8B-B14F-4D97-AF65-F5344CB8AC3E}">
        <p14:creationId xmlns:p14="http://schemas.microsoft.com/office/powerpoint/2010/main" val="3662860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1015663"/>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Megan Bowen, a customer of Contoso Furnitures, has recently purchased a table at the store. As she faced difficulties in assembling the table, Megan raises an assembly help request on Contoso website</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900551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information provided by Megan while raising the support request gets posted as a message inside channel with all Virtual consult support agents. The posted card contains Megan’s contact details, the product name, the support query and preferred time to contact.</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9F8C6032-D20B-4651-9588-696DCD5822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2144"/>
            <a:ext cx="9870268" cy="5745600"/>
          </a:xfrm>
          <a:prstGeom prst="rect">
            <a:avLst/>
          </a:prstGeom>
        </p:spPr>
      </p:pic>
    </p:spTree>
    <p:extLst>
      <p:ext uri="{BB962C8B-B14F-4D97-AF65-F5344CB8AC3E}">
        <p14:creationId xmlns:p14="http://schemas.microsoft.com/office/powerpoint/2010/main" val="11853124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5102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Any available agent can take a look at the topic / product in which support is required and the preferred timing. Based on availability and expertise, an agent can take up the consult request. Babak has assigned the ticket to himself and proceeds to setup the call</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79EF0874-1FBC-46A4-B8C8-B2DF2D3727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0800"/>
            <a:ext cx="9870267" cy="5745600"/>
          </a:xfrm>
          <a:prstGeom prst="rect">
            <a:avLst/>
          </a:prstGeom>
        </p:spPr>
      </p:pic>
    </p:spTree>
    <p:extLst>
      <p:ext uri="{BB962C8B-B14F-4D97-AF65-F5344CB8AC3E}">
        <p14:creationId xmlns:p14="http://schemas.microsoft.com/office/powerpoint/2010/main" val="2814867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 task module opens that allows Sandra to enter information she gathered from interaction with the customer. This typically includes the reason for visit and if the customer wants to check out any particular product or wants to browse through a section.  </a:t>
            </a:r>
          </a:p>
        </p:txBody>
      </p:sp>
      <p:pic>
        <p:nvPicPr>
          <p:cNvPr id="3" name="Picture 2" descr="A screenshot of a computer&#10;&#10;Description automatically generated">
            <a:extLst>
              <a:ext uri="{FF2B5EF4-FFF2-40B4-BE49-F238E27FC236}">
                <a16:creationId xmlns:a16="http://schemas.microsoft.com/office/drawing/2014/main" id="{3E6A48C5-EA4C-4011-9AAE-50C582B671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000" y="838800"/>
            <a:ext cx="9139200" cy="5140800"/>
          </a:xfrm>
          <a:prstGeom prst="rect">
            <a:avLst/>
          </a:prstGeom>
        </p:spPr>
      </p:pic>
      <p:sp>
        <p:nvSpPr>
          <p:cNvPr id="4" name="Title 8">
            <a:extLst>
              <a:ext uri="{FF2B5EF4-FFF2-40B4-BE49-F238E27FC236}">
                <a16:creationId xmlns:a16="http://schemas.microsoft.com/office/drawing/2014/main" id="{D3ACA19C-105F-4B32-89B8-CF000160D8D5}"/>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grpSp>
        <p:nvGrpSpPr>
          <p:cNvPr id="2" name="Group 1">
            <a:extLst>
              <a:ext uri="{FF2B5EF4-FFF2-40B4-BE49-F238E27FC236}">
                <a16:creationId xmlns:a16="http://schemas.microsoft.com/office/drawing/2014/main" id="{2AF69939-20E4-48B9-94CE-9384E9347835}"/>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computer&#10;&#10;Description automatically generated">
              <a:extLst>
                <a:ext uri="{FF2B5EF4-FFF2-40B4-BE49-F238E27FC236}">
                  <a16:creationId xmlns:a16="http://schemas.microsoft.com/office/drawing/2014/main" id="{6F2818BE-BDF1-DE45-A71F-62D2CD4265C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17" name="Graphic 16">
            <a:extLst>
              <a:ext uri="{FF2B5EF4-FFF2-40B4-BE49-F238E27FC236}">
                <a16:creationId xmlns:a16="http://schemas.microsoft.com/office/drawing/2014/main" id="{78261129-AF27-46FC-BCD4-59CF51B460A3}"/>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82125" y="1997605"/>
            <a:ext cx="2278032" cy="454907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65A3E1E-9AD3-4160-A4DF-BAAD4801735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24400" y="2095200"/>
            <a:ext cx="1995074" cy="4320000"/>
          </a:xfrm>
          <a:prstGeom prst="roundRect">
            <a:avLst>
              <a:gd name="adj" fmla="val 12485"/>
            </a:avLst>
          </a:prstGeom>
        </p:spPr>
      </p:pic>
    </p:spTree>
    <p:extLst>
      <p:ext uri="{BB962C8B-B14F-4D97-AF65-F5344CB8AC3E}">
        <p14:creationId xmlns:p14="http://schemas.microsoft.com/office/powerpoint/2010/main" val="22155542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proceeds to write a custom message that will be sent to Megan along with the consult invite. The meeting joining details will be auto generated and sent to Megan as email and to her phone as text message.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D19D2073-2370-4B73-83F6-1D0BAB27BD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2144"/>
            <a:ext cx="9870267" cy="5745600"/>
          </a:xfrm>
          <a:prstGeom prst="rect">
            <a:avLst/>
          </a:prstGeom>
        </p:spPr>
      </p:pic>
    </p:spTree>
    <p:extLst>
      <p:ext uri="{BB962C8B-B14F-4D97-AF65-F5344CB8AC3E}">
        <p14:creationId xmlns:p14="http://schemas.microsoft.com/office/powerpoint/2010/main" val="18697030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796768"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scheduled consult cards get updated to show the agent who is attending the consult and the scheduled time of consult. The meeting join details and a calendar invite is also automatically added to Babak’s calendar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33B18FC4-EC10-45E2-ADD3-C89FB571B3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0800"/>
            <a:ext cx="9870267" cy="5745600"/>
          </a:xfrm>
          <a:prstGeom prst="rect">
            <a:avLst/>
          </a:prstGeom>
        </p:spPr>
      </p:pic>
    </p:spTree>
    <p:extLst>
      <p:ext uri="{BB962C8B-B14F-4D97-AF65-F5344CB8AC3E}">
        <p14:creationId xmlns:p14="http://schemas.microsoft.com/office/powerpoint/2010/main" val="2118972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60082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also supports a team tab which lists all virtual consults scheduled for the day across all agents. In addition to providing the consults that are underway, it also provides option for user to join any call for audit, quality and training purposes.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omputer&#10;&#10;Description automatically generated">
            <a:extLst>
              <a:ext uri="{FF2B5EF4-FFF2-40B4-BE49-F238E27FC236}">
                <a16:creationId xmlns:a16="http://schemas.microsoft.com/office/drawing/2014/main" id="{657E66FB-75C1-4461-A353-DC54822524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2144"/>
            <a:ext cx="9870267" cy="5745600"/>
          </a:xfrm>
          <a:prstGeom prst="rect">
            <a:avLst/>
          </a:prstGeom>
        </p:spPr>
      </p:pic>
    </p:spTree>
    <p:extLst>
      <p:ext uri="{BB962C8B-B14F-4D97-AF65-F5344CB8AC3E}">
        <p14:creationId xmlns:p14="http://schemas.microsoft.com/office/powerpoint/2010/main" val="3037594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1015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soon as a consult request is scheduled, Babak receives the scheduling information, documents, and guides from internal Knowledge Management repository to serve as an aid in supporting the customer. This information is customized and relevant to each virtual consult call.</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70789982-E767-46C5-BAB5-2212309D57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8251251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938719"/>
          </a:xfrm>
          <a:prstGeom prst="rect">
            <a:avLst/>
          </a:prstGeom>
          <a:noFill/>
        </p:spPr>
        <p:txBody>
          <a:bodyPr wrap="square" rtlCol="0">
            <a:spAutoFit/>
          </a:bodyPr>
          <a:lstStyle/>
          <a:p>
            <a:pPr>
              <a:spcAft>
                <a:spcPts val="600"/>
              </a:spcAft>
            </a:pPr>
            <a:r>
              <a:rPr lang="en-US" b="1" err="1">
                <a:latin typeface="Segoe UI" panose="020B0502040204020203" pitchFamily="34" charset="0"/>
                <a:cs typeface="Segoe UI" panose="020B0502040204020203" pitchFamily="34" charset="0"/>
              </a:rPr>
              <a:t>Kadji</a:t>
            </a:r>
            <a:r>
              <a:rPr lang="en-US" b="1">
                <a:latin typeface="Segoe UI" panose="020B0502040204020203" pitchFamily="34" charset="0"/>
                <a:cs typeface="Segoe UI" panose="020B0502040204020203" pitchFamily="34" charset="0"/>
              </a:rPr>
              <a:t> Bell, Virtual Consult Agent</a:t>
            </a:r>
          </a:p>
          <a:p>
            <a:r>
              <a:rPr lang="en-US" sz="1600" err="1">
                <a:latin typeface="Segoe UI Semilight" panose="020B0402040204020203" pitchFamily="34" charset="0"/>
                <a:cs typeface="Segoe UI Semilight" panose="020B0402040204020203" pitchFamily="34" charset="0"/>
              </a:rPr>
              <a:t>Kadji</a:t>
            </a:r>
            <a:r>
              <a:rPr lang="en-US" sz="1600">
                <a:latin typeface="Segoe UI Semilight" panose="020B0402040204020203" pitchFamily="34" charset="0"/>
                <a:cs typeface="Segoe UI Semilight" panose="020B0402040204020203" pitchFamily="34" charset="0"/>
              </a:rPr>
              <a:t> Bell is also a customer consult &amp; support agent, adept at handling all setup, installation queries for Contoso furniture. </a:t>
            </a:r>
          </a:p>
        </p:txBody>
      </p:sp>
      <p:pic>
        <p:nvPicPr>
          <p:cNvPr id="7" name="Picture 6" descr="A person wearing a suit and tie&#10;&#10;Description automatically generated">
            <a:extLst>
              <a:ext uri="{FF2B5EF4-FFF2-40B4-BE49-F238E27FC236}">
                <a16:creationId xmlns:a16="http://schemas.microsoft.com/office/drawing/2014/main" id="{5AF41806-0C21-4D63-A43D-DB9139E0914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91736" y="1838298"/>
            <a:ext cx="1047600" cy="1047600"/>
          </a:xfrm>
          <a:prstGeom prst="ellipse">
            <a:avLst/>
          </a:prstGeom>
          <a:ln w="19966" cap="flat">
            <a:noFill/>
            <a:prstDash val="solid"/>
            <a:miter/>
          </a:ln>
        </p:spPr>
      </p:pic>
    </p:spTree>
    <p:extLst>
      <p:ext uri="{BB962C8B-B14F-4D97-AF65-F5344CB8AC3E}">
        <p14:creationId xmlns:p14="http://schemas.microsoft.com/office/powerpoint/2010/main" val="720600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Before the scheduled consult call with Meghan, Babak is faced with a personal emergency and is looking to reassign the request to his colleague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46765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38148" cy="461665"/>
          </a:xfrm>
          <a:prstGeom prst="rect">
            <a:avLst/>
          </a:prstGeom>
          <a:noFill/>
        </p:spPr>
        <p:txBody>
          <a:bodyPr wrap="square" lIns="182880" tIns="146304" rIns="182880" bIns="146304" rtlCol="0">
            <a:spAutoFit/>
          </a:bodyPr>
          <a:lstStyle/>
          <a:p>
            <a:pPr algn="ctr">
              <a:lnSpc>
                <a:spcPct val="90000"/>
              </a:lnSpc>
              <a:spcAft>
                <a:spcPts val="600"/>
              </a:spcAft>
            </a:pPr>
            <a:r>
              <a:rPr lang="en-IN" sz="1200">
                <a:gradFill>
                  <a:gsLst>
                    <a:gs pos="2917">
                      <a:schemeClr val="tx1"/>
                    </a:gs>
                    <a:gs pos="30000">
                      <a:schemeClr val="tx1"/>
                    </a:gs>
                  </a:gsLst>
                  <a:lin ang="5400000" scaled="0"/>
                </a:gradFill>
              </a:rPr>
              <a:t>The team tab provides option for Babak to initiate the request to reassign a consult request to another agent within the same team.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10;&#10;Description automatically generated">
            <a:extLst>
              <a:ext uri="{FF2B5EF4-FFF2-40B4-BE49-F238E27FC236}">
                <a16:creationId xmlns:a16="http://schemas.microsoft.com/office/drawing/2014/main" id="{EBE974C1-18D6-4BDD-A586-0F5BA4C5D3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2144"/>
            <a:ext cx="9870267" cy="5745600"/>
          </a:xfrm>
          <a:prstGeom prst="rect">
            <a:avLst/>
          </a:prstGeom>
        </p:spPr>
      </p:pic>
    </p:spTree>
    <p:extLst>
      <p:ext uri="{BB962C8B-B14F-4D97-AF65-F5344CB8AC3E}">
        <p14:creationId xmlns:p14="http://schemas.microsoft.com/office/powerpoint/2010/main" val="19108645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82164"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can choose the name of any agent / multiple agent names to receive the reassign request. Babak chooses to send the reassign request to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Bell within his team with a message explaining details of the customer consult</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omputer&#10;&#10;Description automatically generated">
            <a:extLst>
              <a:ext uri="{FF2B5EF4-FFF2-40B4-BE49-F238E27FC236}">
                <a16:creationId xmlns:a16="http://schemas.microsoft.com/office/drawing/2014/main" id="{E12345CE-7F41-4B40-8778-9D9B6A4025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0800"/>
            <a:ext cx="9870267" cy="5745600"/>
          </a:xfrm>
          <a:prstGeom prst="rect">
            <a:avLst/>
          </a:prstGeom>
        </p:spPr>
      </p:pic>
    </p:spTree>
    <p:extLst>
      <p:ext uri="{BB962C8B-B14F-4D97-AF65-F5344CB8AC3E}">
        <p14:creationId xmlns:p14="http://schemas.microsoft.com/office/powerpoint/2010/main" val="27743489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619487" cy="627864"/>
          </a:xfrm>
          <a:prstGeom prst="rect">
            <a:avLst/>
          </a:prstGeom>
          <a:noFill/>
        </p:spPr>
        <p:txBody>
          <a:bodyPr wrap="square" lIns="182880" tIns="146304" rIns="182880" bIns="146304" rtlCol="0">
            <a:spAutoFit/>
          </a:bodyPr>
          <a:lstStyle/>
          <a:p>
            <a:pPr>
              <a:lnSpc>
                <a:spcPct val="90000"/>
              </a:lnSpc>
              <a:spcAft>
                <a:spcPts val="600"/>
              </a:spcAft>
            </a:pP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Bell immediately receives the reassign request in the personal scope of his app.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is provided with complete details of the consult, the customer, query and timings along with Babak’s personal message for reassigning the consult.</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98F33DD4-7F2E-43D2-B7F2-C47C7CE8DB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2144"/>
            <a:ext cx="9870267" cy="5745600"/>
          </a:xfrm>
          <a:prstGeom prst="rect">
            <a:avLst/>
          </a:prstGeom>
        </p:spPr>
      </p:pic>
    </p:spTree>
    <p:extLst>
      <p:ext uri="{BB962C8B-B14F-4D97-AF65-F5344CB8AC3E}">
        <p14:creationId xmlns:p14="http://schemas.microsoft.com/office/powerpoint/2010/main" val="40630457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4078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accepts the reassign request, the consult is updated to be added to </a:t>
            </a:r>
            <a:r>
              <a:rPr lang="en-IN" sz="1200" err="1">
                <a:gradFill>
                  <a:gsLst>
                    <a:gs pos="2917">
                      <a:schemeClr val="tx1"/>
                    </a:gs>
                    <a:gs pos="30000">
                      <a:schemeClr val="tx1"/>
                    </a:gs>
                  </a:gsLst>
                  <a:lin ang="5400000" scaled="0"/>
                </a:gradFill>
              </a:rPr>
              <a:t>Kadji’s</a:t>
            </a:r>
            <a:r>
              <a:rPr lang="en-IN" sz="1200">
                <a:gradFill>
                  <a:gsLst>
                    <a:gs pos="2917">
                      <a:schemeClr val="tx1"/>
                    </a:gs>
                    <a:gs pos="30000">
                      <a:schemeClr val="tx1"/>
                    </a:gs>
                  </a:gsLst>
                  <a:lin ang="5400000" scaled="0"/>
                </a:gradFill>
              </a:rPr>
              <a:t> roster. He receives the meeting join details added to his calendar. In addition, all the relevant guides and documentation is surfaced to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as well to serve as aid during the call with Megan</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EBE2F8D5-E31A-401E-A539-D2074099CD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828118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948399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From the task module, Sandra is able to find the customer info from backend CRM database. She enters the mobile number of the customer to locate their profile</a:t>
            </a:r>
          </a:p>
        </p:txBody>
      </p:sp>
      <p:sp>
        <p:nvSpPr>
          <p:cNvPr id="5" name="Title 8">
            <a:extLst>
              <a:ext uri="{FF2B5EF4-FFF2-40B4-BE49-F238E27FC236}">
                <a16:creationId xmlns:a16="http://schemas.microsoft.com/office/drawing/2014/main" id="{E902A649-EC92-466C-AEC8-2BB34F10678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Informed Customer Assistance</a:t>
            </a:r>
          </a:p>
        </p:txBody>
      </p:sp>
      <p:grpSp>
        <p:nvGrpSpPr>
          <p:cNvPr id="2" name="Group 1">
            <a:extLst>
              <a:ext uri="{FF2B5EF4-FFF2-40B4-BE49-F238E27FC236}">
                <a16:creationId xmlns:a16="http://schemas.microsoft.com/office/drawing/2014/main" id="{DE3FD144-149E-443D-A1F5-A6AC6C6E8681}"/>
              </a:ext>
            </a:extLst>
          </p:cNvPr>
          <p:cNvGrpSpPr/>
          <p:nvPr/>
        </p:nvGrpSpPr>
        <p:grpSpPr>
          <a:xfrm>
            <a:off x="318049" y="430634"/>
            <a:ext cx="10048461" cy="5956975"/>
            <a:chOff x="318049" y="430634"/>
            <a:chExt cx="10048461" cy="5956975"/>
          </a:xfrm>
        </p:grpSpPr>
        <p:pic>
          <p:nvPicPr>
            <p:cNvPr id="11" name="Picture 4" descr="computer backdrop">
              <a:extLst>
                <a:ext uri="{FF2B5EF4-FFF2-40B4-BE49-F238E27FC236}">
                  <a16:creationId xmlns:a16="http://schemas.microsoft.com/office/drawing/2014/main" id="{43D7403D-43B2-40C3-B4ED-532DC7722AF5}"/>
                </a:ext>
              </a:extLst>
            </p:cNvPr>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318049" y="430634"/>
              <a:ext cx="10048461" cy="59569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AD74A96C-CD43-2F4A-A21C-47459E12F3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2679" y="838721"/>
              <a:ext cx="9139200" cy="5140800"/>
            </a:xfrm>
            <a:prstGeom prst="rect">
              <a:avLst/>
            </a:prstGeom>
          </p:spPr>
        </p:pic>
      </p:grpSp>
      <p:pic>
        <p:nvPicPr>
          <p:cNvPr id="7" name="Graphic 6">
            <a:extLst>
              <a:ext uri="{FF2B5EF4-FFF2-40B4-BE49-F238E27FC236}">
                <a16:creationId xmlns:a16="http://schemas.microsoft.com/office/drawing/2014/main" id="{1B1D5027-385A-4BE1-9DA3-38B2BBBBB6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682125" y="1997605"/>
            <a:ext cx="2278032" cy="45490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EB2802F-E394-4EE5-A73C-06FE6807C6A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24400" y="2095200"/>
            <a:ext cx="1995074" cy="4320000"/>
          </a:xfrm>
          <a:prstGeom prst="roundRect">
            <a:avLst>
              <a:gd name="adj" fmla="val 12485"/>
            </a:avLst>
          </a:prstGeom>
        </p:spPr>
      </p:pic>
    </p:spTree>
    <p:extLst>
      <p:ext uri="{BB962C8B-B14F-4D97-AF65-F5344CB8AC3E}">
        <p14:creationId xmlns:p14="http://schemas.microsoft.com/office/powerpoint/2010/main" val="36501511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47478"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sends a reminder alert to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5 minutes before the call with an option to join the meeting from the app.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clicks on the Join meeting and is taken to the meeting join page on Teams.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7" name="Picture 6" descr="A screenshot of a cell phone&#10;&#10;Description automatically generated">
            <a:extLst>
              <a:ext uri="{FF2B5EF4-FFF2-40B4-BE49-F238E27FC236}">
                <a16:creationId xmlns:a16="http://schemas.microsoft.com/office/drawing/2014/main" id="{006E4AC4-0B21-49F9-B44E-9DBB54F837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43463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82164"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At scheduled time, Megan joins the call as an anonymous user and explains her assembly issues to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He realizes that Megan has received an older version of setup guide and does a screen share of his latest setup guide document with illustrations and walks her through the steps.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person standing in front of a flat screen monitor&#10;&#10;Description automatically generated">
            <a:extLst>
              <a:ext uri="{FF2B5EF4-FFF2-40B4-BE49-F238E27FC236}">
                <a16:creationId xmlns:a16="http://schemas.microsoft.com/office/drawing/2014/main" id="{5F7EC289-E414-43D5-8164-EAD736EEBB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4762872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Megan successfully assembles her table following the instructions provided by </a:t>
            </a:r>
            <a:r>
              <a:rPr lang="en-US" sz="2000" err="1">
                <a:solidFill>
                  <a:schemeClr val="bg1"/>
                </a:solidFill>
                <a:latin typeface="Segoe UI" panose="020B0502040204020203" pitchFamily="34" charset="0"/>
                <a:cs typeface="Segoe UI" panose="020B0502040204020203" pitchFamily="34" charset="0"/>
              </a:rPr>
              <a:t>Kadji</a:t>
            </a:r>
            <a:r>
              <a:rPr lang="en-US" sz="2000">
                <a:solidFill>
                  <a:schemeClr val="bg1"/>
                </a:solidFill>
                <a:latin typeface="Segoe UI" panose="020B0502040204020203" pitchFamily="34" charset="0"/>
                <a:cs typeface="Segoe UI" panose="020B0502040204020203" pitchFamily="34" charset="0"/>
              </a:rPr>
              <a:t> over the video consult</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844424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619488"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Once Megan successfully assembles the table,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asks her to send a picture of the completely assembled table using the meeting chat. Megan immediately uses her phone camera to take a picture and send it on the meeting chat as she is on the call.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52794A56-A4A2-46D8-A748-718775DA06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424801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544842" cy="461665"/>
          </a:xfrm>
          <a:prstGeom prst="rect">
            <a:avLst/>
          </a:prstGeom>
          <a:noFill/>
        </p:spPr>
        <p:txBody>
          <a:bodyPr wrap="square" lIns="182880" tIns="146304" rIns="182880" bIns="146304" rtlCol="0">
            <a:spAutoFit/>
          </a:bodyPr>
          <a:lstStyle/>
          <a:p>
            <a:pPr algn="ctr">
              <a:lnSpc>
                <a:spcPct val="90000"/>
              </a:lnSpc>
              <a:spcAft>
                <a:spcPts val="600"/>
              </a:spcAft>
            </a:pP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invokes message action from the image sent by Megan and chooses to add it to the consult ticket raised by Megan.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0CA6C78A-F3DA-4BFE-9B51-40156F246B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927697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572833"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task module that opens auto selects the right consult ticket from the context of the conversation. In addition,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can select and write a custom comment to be added along with the attachment.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79C4D491-0940-4CE7-8315-4AF43D256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493855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60082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task module that opens auto selects the right consult ticket from the context of the conversation. In addition,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can select and write a custom comment to be added along with the attachment.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0F4CB822-FC93-40D8-9A07-50DEA99318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82013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During his call with Megan, </a:t>
            </a:r>
            <a:r>
              <a:rPr lang="en-US" sz="2000" err="1">
                <a:solidFill>
                  <a:schemeClr val="bg1"/>
                </a:solidFill>
                <a:latin typeface="Segoe UI" panose="020B0502040204020203" pitchFamily="34" charset="0"/>
                <a:cs typeface="Segoe UI" panose="020B0502040204020203" pitchFamily="34" charset="0"/>
              </a:rPr>
              <a:t>Kadji</a:t>
            </a:r>
            <a:r>
              <a:rPr lang="en-US" sz="2000">
                <a:solidFill>
                  <a:schemeClr val="bg1"/>
                </a:solidFill>
                <a:latin typeface="Segoe UI" panose="020B0502040204020203" pitchFamily="34" charset="0"/>
                <a:cs typeface="Segoe UI" panose="020B0502040204020203" pitchFamily="34" charset="0"/>
              </a:rPr>
              <a:t> has the ability to take notes of important queries raised, track follow up action items from the call using the Virtual consult app</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297093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1015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 addition to adding the messages from Megan as attachments to the ticket,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can also add details of the call and his discussion with Megan to the consult ticket. He invokes this using the messaging extension of virtual consult app  </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ell phone&#10;&#10;Description automatically generated">
            <a:extLst>
              <a:ext uri="{FF2B5EF4-FFF2-40B4-BE49-F238E27FC236}">
                <a16:creationId xmlns:a16="http://schemas.microsoft.com/office/drawing/2014/main" id="{49E071F5-8B8D-4177-9D30-2EB1865428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4998560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1015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 task module opens up listing all the tickets assigned to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for the day. The app also highlights the current consult ticket call with Megan for ease of use. </a:t>
            </a:r>
            <a:r>
              <a:rPr lang="en-IN" sz="1200" err="1">
                <a:gradFill>
                  <a:gsLst>
                    <a:gs pos="2917">
                      <a:schemeClr val="tx1"/>
                    </a:gs>
                    <a:gs pos="30000">
                      <a:schemeClr val="tx1"/>
                    </a:gs>
                  </a:gsLst>
                  <a:lin ang="5400000" scaled="0"/>
                </a:gradFill>
              </a:rPr>
              <a:t>Kadji</a:t>
            </a:r>
            <a:r>
              <a:rPr lang="en-IN" sz="1200">
                <a:gradFill>
                  <a:gsLst>
                    <a:gs pos="2917">
                      <a:schemeClr val="tx1"/>
                    </a:gs>
                    <a:gs pos="30000">
                      <a:schemeClr val="tx1"/>
                    </a:gs>
                  </a:gsLst>
                  <a:lin ang="5400000" scaled="0"/>
                </a:gradFill>
              </a:rPr>
              <a:t> can get into the consult ticket’s details by clicking on the ticket</a:t>
            </a:r>
          </a:p>
        </p:txBody>
      </p:sp>
      <p:sp>
        <p:nvSpPr>
          <p:cNvPr id="5" name="Title 8">
            <a:extLst>
              <a:ext uri="{FF2B5EF4-FFF2-40B4-BE49-F238E27FC236}">
                <a16:creationId xmlns:a16="http://schemas.microsoft.com/office/drawing/2014/main" id="{A0645211-2F86-4AC3-8FF9-A1E275FBF41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Retail </a:t>
            </a:r>
            <a:r>
              <a:rPr lang="en-IN" sz="1050" spc="0">
                <a:ln>
                  <a:noFill/>
                </a:ln>
                <a:latin typeface="+mn-lt"/>
                <a:cs typeface="Segoe UI Light" panose="020B0502040204020203" pitchFamily="34" charset="0"/>
              </a:rPr>
              <a:t>– Virtual Consult</a:t>
            </a:r>
          </a:p>
        </p:txBody>
      </p:sp>
      <p:pic>
        <p:nvPicPr>
          <p:cNvPr id="6" name="Picture 5" descr="A screenshot of a computer&#10;&#10;Description automatically generated">
            <a:extLst>
              <a:ext uri="{FF2B5EF4-FFF2-40B4-BE49-F238E27FC236}">
                <a16:creationId xmlns:a16="http://schemas.microsoft.com/office/drawing/2014/main" id="{548F41D1-4395-4AAB-99B2-ED9A0524034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6921065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1_Modern Workplace 2016">
  <a:themeElements>
    <a:clrScheme name="Custom 7">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 Workplace 2016" id="{438ED011-8D7B-4F66-AF61-9C0F95262BBE}" vid="{9DCA5458-83D4-4BB3-809A-6E3664CC262D}"/>
    </a:ext>
  </a:extLst>
</a:theme>
</file>

<file path=ppt/theme/theme11.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2" ma:contentTypeDescription="Create a new document." ma:contentTypeScope="" ma:versionID="d02f06a71c76430921e81eb5e58ef58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3402702269d13ac697cfe1994138c5a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0e4521d-181b-4aee-b4a8-952b2bc14729">
      <UserInfo>
        <DisplayName>Claudia van der Velden</DisplayName>
        <AccountId>1203</AccountId>
        <AccountType/>
      </UserInfo>
      <UserInfo>
        <DisplayName>Sathya Raveendran</DisplayName>
        <AccountId>153</AccountId>
        <AccountType/>
      </UserInfo>
      <UserInfo>
        <DisplayName>Vesa Juvonen</DisplayName>
        <AccountId>6203</AccountId>
        <AccountType/>
      </UserInfo>
      <UserInfo>
        <DisplayName>Vishrut Shukla</DisplayName>
        <AccountId>13</AccountId>
        <AccountType/>
      </UserInfo>
      <UserInfo>
        <DisplayName>Abtin Amini</DisplayName>
        <AccountId>2634</AccountId>
        <AccountType/>
      </UserInfo>
    </SharedWithUsers>
    <MediaServiceAutoTags xmlns="ed971524-76e7-40a8-a01a-f99956bd178c" xsi:nil="true"/>
  </documentManagement>
</p:properties>
</file>

<file path=customXml/itemProps1.xml><?xml version="1.0" encoding="utf-8"?>
<ds:datastoreItem xmlns:ds="http://schemas.openxmlformats.org/officeDocument/2006/customXml" ds:itemID="{DD58D582-6D93-48F2-9EA2-F62F047CF92A}">
  <ds:schemaRefs>
    <ds:schemaRef ds:uri="http://schemas.microsoft.com/sharepoint/v3/contenttype/forms"/>
  </ds:schemaRefs>
</ds:datastoreItem>
</file>

<file path=customXml/itemProps2.xml><?xml version="1.0" encoding="utf-8"?>
<ds:datastoreItem xmlns:ds="http://schemas.openxmlformats.org/officeDocument/2006/customXml" ds:itemID="{BFA2FF92-2019-4CB9-B6CD-9AA5ADED1C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1188C5C-FA4B-4DBA-B088-FB598F6D981C}">
  <ds:schemaRef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0c063171-46b3-44b3-83b1-e19cbc822f8a"/>
    <ds:schemaRef ds:uri="http://www.w3.org/XML/1998/namespace"/>
    <ds:schemaRef ds:uri="http://schemas.microsoft.com/office/infopath/2007/PartnerControls"/>
    <ds:schemaRef ds:uri="66db73a2-ccdc-4e2f-b019-a0aeaedde434"/>
    <ds:schemaRef ds:uri="http://schemas.microsoft.com/sharepoint/v3"/>
    <ds:schemaRef ds:uri="http://purl.org/dc/dcmitype/"/>
    <ds:schemaRef ds:uri="http://purl.org/dc/terms/"/>
    <ds:schemaRef ds:uri="b0e4521d-181b-4aee-b4a8-952b2bc14729"/>
    <ds:schemaRef ds:uri="ed971524-76e7-40a8-a01a-f99956bd178c"/>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TotalTime>
  <Words>6406</Words>
  <Application>Microsoft Office PowerPoint</Application>
  <PresentationFormat>Widescreen</PresentationFormat>
  <Paragraphs>464</Paragraphs>
  <Slides>112</Slides>
  <Notes>68</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112</vt:i4>
      </vt:variant>
    </vt:vector>
  </HeadingPairs>
  <TitlesOfParts>
    <vt:vector size="134" baseType="lpstr">
      <vt:lpstr>Arial</vt:lpstr>
      <vt:lpstr>Calibri</vt:lpstr>
      <vt:lpstr>Consolas</vt:lpstr>
      <vt:lpstr>Courier New</vt:lpstr>
      <vt:lpstr>Segoe Pro Semibold</vt:lpstr>
      <vt:lpstr>Segoe UI</vt:lpstr>
      <vt:lpstr>Segoe UI Light</vt:lpstr>
      <vt:lpstr>Segoe UI Semibold</vt:lpstr>
      <vt:lpstr>Segoe UI Semilight</vt:lpstr>
      <vt:lpstr>Wingdings</vt:lpstr>
      <vt:lpstr>6_Microsoft 365 PPT Template - 2018</vt:lpstr>
      <vt:lpstr>1_5-50195_Microsoft_Build_Template</vt:lpstr>
      <vt:lpstr>9-51052_Microsoft_Ready_Template_Light</vt:lpstr>
      <vt:lpstr>1_Microsoft 365 PPT Theme 2019</vt:lpstr>
      <vt:lpstr>1_5-50203_Microsoft_Ignite_Template</vt:lpstr>
      <vt:lpstr>3_Microsoft 365 PPT Template - 2018</vt:lpstr>
      <vt:lpstr>2_5-50203_Microsoft_Ignite_Template</vt:lpstr>
      <vt:lpstr>5_Office 365 PPT Template - 2017</vt:lpstr>
      <vt:lpstr>5-50183_Microsoft_Inspire_Template</vt:lpstr>
      <vt:lpstr>1_Modern Workplace 2016</vt:lpstr>
      <vt:lpstr>1_5-50109_Microsoft_Light_Template</vt:lpstr>
      <vt:lpstr>think-cell Slide</vt:lpstr>
      <vt:lpstr>PowerPoint Presentation</vt:lpstr>
      <vt:lpstr>Contents</vt:lpstr>
      <vt:lpstr>Customer Assistance – Informed Associate</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Reserve Inventory – Inter-store collaboration</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Virtual Consult –Enhanced Customer Support</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 Book of Dreams - Retail</dc:title>
  <dc:creator>Nirmal Sundara Raman</dc:creator>
  <cp:lastModifiedBy>Vesa Juvonen</cp:lastModifiedBy>
  <cp:revision>3</cp:revision>
  <dcterms:created xsi:type="dcterms:W3CDTF">2020-02-26T10:22:30Z</dcterms:created>
  <dcterms:modified xsi:type="dcterms:W3CDTF">2021-01-18T20:46:58Z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2020-04-07T12:11:38.4064158Z</vt:lpwstr>
  </property>
  <property fmtid="{D5CDD505-2E9C-101B-9397-08002B2CF9AE}" pid="5" name="MSIP_Label_f42aa342-8706-4288-bd11-ebb85995028c_Name">
    <vt:lpwstr>General</vt:lpwstr>
  </property>
  <property fmtid="{D5CDD505-2E9C-101B-9397-08002B2CF9AE}" pid="6" name="MSIP_Label_f42aa342-8706-4288-bd11-ebb85995028c_ActionId">
    <vt:lpwstr>3af052c0-ece0-4452-9396-4bf1f78bce55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